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1" r:id="rId16"/>
    <p:sldId id="272" r:id="rId17"/>
    <p:sldId id="273" r:id="rId18"/>
    <p:sldId id="274"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8CDC2D2-2F86-4153-B336-95AE5600FFF9}" type="datetimeFigureOut">
              <a:rPr lang="ru-RU" smtClean="0"/>
              <a:t>12.02.2020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9565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8CDC2D2-2F86-4153-B336-95AE5600FFF9}" type="datetimeFigureOut">
              <a:rPr lang="ru-RU" smtClean="0"/>
              <a:t>12.02.2020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70292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8CDC2D2-2F86-4153-B336-95AE5600FFF9}" type="datetimeFigureOut">
              <a:rPr lang="ru-RU" smtClean="0"/>
              <a:t>12.02.2020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4308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8CDC2D2-2F86-4153-B336-95AE5600FFF9}" type="datetimeFigureOut">
              <a:rPr lang="ru-RU" smtClean="0"/>
              <a:t>12.02.2020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18913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12.02.2020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56437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8CDC2D2-2F86-4153-B336-95AE5600FFF9}" type="datetimeFigureOut">
              <a:rPr lang="ru-RU" smtClean="0"/>
              <a:t>12.02.2020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5626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8CDC2D2-2F86-4153-B336-95AE5600FFF9}" type="datetimeFigureOut">
              <a:rPr lang="ru-RU" smtClean="0"/>
              <a:t>12.02.2020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0737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8CDC2D2-2F86-4153-B336-95AE5600FFF9}" type="datetimeFigureOut">
              <a:rPr lang="ru-RU" smtClean="0"/>
              <a:t>12.02.2020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249263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12.02.2020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09432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12.02.2020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6638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12.02.2020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78854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DC2D2-2F86-4153-B336-95AE5600FFF9}" type="datetimeFigureOut">
              <a:rPr lang="ru-RU" smtClean="0"/>
              <a:t>12.02.2020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3164469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37854" y="1468726"/>
            <a:ext cx="9144000" cy="2387600"/>
          </a:xfrm>
        </p:spPr>
        <p:txBody>
          <a:bodyPr>
            <a:normAutofit/>
          </a:bodyPr>
          <a:lstStyle/>
          <a:p>
            <a:r>
              <a:rPr lang="ru-RU" dirty="0" smtClean="0">
                <a:solidFill>
                  <a:srgbClr val="C00000"/>
                </a:solidFill>
                <a:latin typeface="Times New Roman" panose="02020603050405020304" pitchFamily="18" charset="0"/>
                <a:cs typeface="Times New Roman" panose="02020603050405020304" pitchFamily="18" charset="0"/>
              </a:rPr>
              <a:t>Риски: понятие и классификаций</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9587345" y="249382"/>
            <a:ext cx="2895600" cy="492443"/>
          </a:xfrm>
          <a:prstGeom prst="rect">
            <a:avLst/>
          </a:prstGeom>
          <a:noFill/>
        </p:spPr>
        <p:txBody>
          <a:bodyPr wrap="square" rtlCol="0">
            <a:spAutoFit/>
          </a:bodyPr>
          <a:lstStyle/>
          <a:p>
            <a:r>
              <a:rPr lang="ru-RU" sz="2600" b="1" dirty="0" smtClean="0">
                <a:solidFill>
                  <a:schemeClr val="accent6">
                    <a:lumMod val="50000"/>
                  </a:schemeClr>
                </a:solidFill>
                <a:latin typeface="Times New Roman" panose="02020603050405020304" pitchFamily="18" charset="0"/>
                <a:cs typeface="Times New Roman" panose="02020603050405020304" pitchFamily="18" charset="0"/>
              </a:rPr>
              <a:t>Лекция 1</a:t>
            </a:r>
            <a:endParaRPr lang="ru-RU" sz="2600" b="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91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38547" y="0"/>
            <a:ext cx="11804072" cy="8586966"/>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Финансовые риски </a:t>
            </a:r>
            <a:r>
              <a:rPr lang="ru-RU" sz="1600" dirty="0">
                <a:solidFill>
                  <a:srgbClr val="002060"/>
                </a:solidFill>
                <a:latin typeface="Times New Roman" panose="02020603050405020304" pitchFamily="18" charset="0"/>
                <a:cs typeface="Times New Roman" panose="02020603050405020304" pitchFamily="18" charset="0"/>
              </a:rPr>
              <a:t>связаны с вероятностью потерь финансовых ресурсов. Финансовый риск  представляет собой  функцию времени. Как правило, степень риска для данного финансового актива или варианта вложения капитала увеличивается во времени. Например, убытки импортера сегодня зависят от времени от момента заключения контракта до срока платежа по сделке,  так как  курсы иностранной валюты по отношению к российскому рублю продолжают расти.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Инфляционный риск </a:t>
            </a:r>
            <a:r>
              <a:rPr lang="ru-RU" sz="1600" dirty="0">
                <a:solidFill>
                  <a:srgbClr val="002060"/>
                </a:solidFill>
                <a:latin typeface="Times New Roman" panose="02020603050405020304" pitchFamily="18" charset="0"/>
                <a:cs typeface="Times New Roman" panose="02020603050405020304" pitchFamily="18" charset="0"/>
              </a:rPr>
              <a:t>– это риск того, что при росте инфляции получаемые денежные доходы обесцениваются с точки зрения реальной покупательной способности быстрее, чем растут. В таких условиях предприниматель несет реальные потери.</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Дефляционный риск </a:t>
            </a:r>
            <a:r>
              <a:rPr lang="ru-RU" sz="1600" dirty="0">
                <a:solidFill>
                  <a:srgbClr val="002060"/>
                </a:solidFill>
                <a:latin typeface="Times New Roman" panose="02020603050405020304" pitchFamily="18" charset="0"/>
                <a:cs typeface="Times New Roman" panose="02020603050405020304" pitchFamily="18" charset="0"/>
              </a:rPr>
              <a:t>– это риск того, что при росте дефляции происходит падение уровня цен, ухудшение экономических условий предпринимательства и снижение доходов.</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Валютные риски </a:t>
            </a:r>
            <a:r>
              <a:rPr lang="ru-RU" sz="1600" dirty="0">
                <a:solidFill>
                  <a:srgbClr val="002060"/>
                </a:solidFill>
                <a:latin typeface="Times New Roman" panose="02020603050405020304" pitchFamily="18" charset="0"/>
                <a:cs typeface="Times New Roman" panose="02020603050405020304" pitchFamily="18" charset="0"/>
              </a:rPr>
              <a:t>представляют собой опасность валютных потерь, связанных с изменением курса одной иностранной валюты по отношению к другой при проведении  внешнеэкономических, кредитных и других валютных операций.</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Операционный валютный риск </a:t>
            </a:r>
            <a:r>
              <a:rPr lang="ru-RU" sz="1600" dirty="0">
                <a:solidFill>
                  <a:srgbClr val="002060"/>
                </a:solidFill>
                <a:latin typeface="Times New Roman" panose="02020603050405020304" pitchFamily="18" charset="0"/>
                <a:cs typeface="Times New Roman" panose="02020603050405020304" pitchFamily="18" charset="0"/>
              </a:rPr>
              <a:t>можно определить как возможность возникновения убытков или </a:t>
            </a:r>
            <a:r>
              <a:rPr lang="ru-RU" sz="1600" dirty="0" err="1">
                <a:solidFill>
                  <a:srgbClr val="002060"/>
                </a:solidFill>
                <a:latin typeface="Times New Roman" panose="02020603050405020304" pitchFamily="18" charset="0"/>
                <a:cs typeface="Times New Roman" panose="02020603050405020304" pitchFamily="18" charset="0"/>
              </a:rPr>
              <a:t>недополучения</a:t>
            </a:r>
            <a:r>
              <a:rPr lang="ru-RU" sz="1600" dirty="0">
                <a:solidFill>
                  <a:srgbClr val="002060"/>
                </a:solidFill>
                <a:latin typeface="Times New Roman" panose="02020603050405020304" pitchFamily="18" charset="0"/>
                <a:cs typeface="Times New Roman" panose="02020603050405020304" pitchFamily="18" charset="0"/>
              </a:rPr>
              <a:t> прибыли в результате изменения обменного курса и воздействия его на  ожидаемые доходы от продажи продукции.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Трансляционный валютный риск </a:t>
            </a:r>
            <a:r>
              <a:rPr lang="ru-RU" sz="1600" dirty="0">
                <a:solidFill>
                  <a:srgbClr val="002060"/>
                </a:solidFill>
                <a:latin typeface="Times New Roman" panose="02020603050405020304" pitchFamily="18" charset="0"/>
                <a:cs typeface="Times New Roman" panose="02020603050405020304" pitchFamily="18" charset="0"/>
              </a:rPr>
              <a:t>(его называют также  балансовым) возникает при наличии у головной компании дочерних компаний или филиалов за рубежом. Его источником является возможное несоответствие между активами и пассивами  компании, пересчитанными в валютах разных стран.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Экономический валютный риск </a:t>
            </a:r>
            <a:r>
              <a:rPr lang="ru-RU" sz="1600" dirty="0">
                <a:solidFill>
                  <a:srgbClr val="002060"/>
                </a:solidFill>
                <a:latin typeface="Times New Roman" panose="02020603050405020304" pitchFamily="18" charset="0"/>
                <a:cs typeface="Times New Roman" panose="02020603050405020304" pitchFamily="18" charset="0"/>
              </a:rPr>
              <a:t>определяется как вероятность неблагоприятного воздействия изменений обменного курса на экономическое положение компании. Он возникает, например, в  результате изменения объема товарооборота в стране или цен на средства производства либо на готовую продукцию</a:t>
            </a:r>
          </a:p>
          <a:p>
            <a:pPr>
              <a:lnSpc>
                <a:spcPct val="150000"/>
              </a:lnSpc>
            </a:pP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40173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38547" y="0"/>
            <a:ext cx="11804072" cy="8586966"/>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Риски ликвидности – </a:t>
            </a:r>
            <a:r>
              <a:rPr lang="ru-RU" sz="1600" dirty="0">
                <a:solidFill>
                  <a:srgbClr val="002060"/>
                </a:solidFill>
                <a:latin typeface="Times New Roman" panose="02020603050405020304" pitchFamily="18" charset="0"/>
                <a:cs typeface="Times New Roman" panose="02020603050405020304" pitchFamily="18" charset="0"/>
              </a:rPr>
              <a:t>это риски, связанные с возможностью потерь при реализации ценных бумаг или других товаров из-за изменения оценки их качества и потребительной стоимости</a:t>
            </a:r>
            <a:r>
              <a:rPr lang="ru-RU" sz="1600" dirty="0" smtClean="0">
                <a:solidFill>
                  <a:srgbClr val="002060"/>
                </a:solidFill>
                <a:latin typeface="Times New Roman" panose="02020603050405020304" pitchFamily="18" charset="0"/>
                <a:cs typeface="Times New Roman" panose="02020603050405020304" pitchFamily="18" charset="0"/>
              </a:rPr>
              <a:t>.</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Кредитные риски </a:t>
            </a:r>
            <a:r>
              <a:rPr lang="ru-RU" sz="1600" dirty="0">
                <a:solidFill>
                  <a:srgbClr val="002060"/>
                </a:solidFill>
                <a:latin typeface="Times New Roman" panose="02020603050405020304" pitchFamily="18" charset="0"/>
                <a:cs typeface="Times New Roman" panose="02020603050405020304" pitchFamily="18" charset="0"/>
              </a:rPr>
              <a:t>связаны с возможным  невозвратом суммы кредита и процентов по нему. Финансовые средства могут быть получены в виде кредита или кредитной линии. Как правило, условием выдачи кредита является его целевое назначение, т.е. он может быть использован только на нужды конкретного инвестиционного проекта.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Биржевые риски  </a:t>
            </a:r>
            <a:r>
              <a:rPr lang="ru-RU" sz="1600" dirty="0">
                <a:solidFill>
                  <a:srgbClr val="002060"/>
                </a:solidFill>
                <a:latin typeface="Times New Roman" panose="02020603050405020304" pitchFamily="18" charset="0"/>
                <a:cs typeface="Times New Roman" panose="02020603050405020304" pitchFamily="18" charset="0"/>
              </a:rPr>
              <a:t>представляют собой опасность потерь от биржевых сделок. К этим рискам относятся:  риск неплатежа по коммерческим сделкам, риск неплатежа комиссионного вознаграждения брокерской фирмы и т. п.</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Селективные риски </a:t>
            </a:r>
            <a:r>
              <a:rPr lang="ru-RU" sz="1600" dirty="0">
                <a:solidFill>
                  <a:srgbClr val="002060"/>
                </a:solidFill>
                <a:latin typeface="Times New Roman" panose="02020603050405020304" pitchFamily="18" charset="0"/>
                <a:cs typeface="Times New Roman" panose="02020603050405020304" pitchFamily="18" charset="0"/>
              </a:rPr>
              <a:t>– это риски неправильного выбора способа вложения капитала, вида ценных бумаг для инвестирования в сравнении с другими видами ценных бумаг при формировании инвестиционного портфеля.</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 банкротства  </a:t>
            </a:r>
            <a:r>
              <a:rPr lang="ru-RU" sz="1600" dirty="0">
                <a:solidFill>
                  <a:srgbClr val="002060"/>
                </a:solidFill>
                <a:latin typeface="Times New Roman" panose="02020603050405020304" pitchFamily="18" charset="0"/>
                <a:cs typeface="Times New Roman" panose="02020603050405020304" pitchFamily="18" charset="0"/>
              </a:rPr>
              <a:t>представляет собой опасность в результате  неправильного выбора способа вложения капитала, полной потери предпринимателем собственного капитала и неспособности его рассчитываться по взятым на себя обязательствам.  В результате предприниматель становится банкротом.</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Кредитный процентный риск </a:t>
            </a:r>
            <a:r>
              <a:rPr lang="ru-RU" sz="1600" dirty="0">
                <a:solidFill>
                  <a:srgbClr val="002060"/>
                </a:solidFill>
                <a:latin typeface="Times New Roman" panose="02020603050405020304" pitchFamily="18" charset="0"/>
                <a:cs typeface="Times New Roman" panose="02020603050405020304" pitchFamily="18" charset="0"/>
              </a:rPr>
              <a:t>возникает в том случае, если кредит получен под  «плавающую» процентную ставку. «Плавающая» ставка обычно привязывается к различным международным эталонам, таким, как ставка LIBOR, ставка ФРС США, ставки по межгосударственным финансовым инструментам, принятые Европейским сообществом.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dirty="0">
                <a:solidFill>
                  <a:srgbClr val="002060"/>
                </a:solidFill>
                <a:latin typeface="Times New Roman" panose="02020603050405020304" pitchFamily="18" charset="0"/>
                <a:cs typeface="Times New Roman" panose="02020603050405020304" pitchFamily="18" charset="0"/>
              </a:rPr>
              <a:t>К </a:t>
            </a:r>
            <a:r>
              <a:rPr lang="ru-RU" sz="1600" b="1" dirty="0">
                <a:solidFill>
                  <a:srgbClr val="002060"/>
                </a:solidFill>
                <a:latin typeface="Times New Roman" panose="02020603050405020304" pitchFamily="18" charset="0"/>
                <a:cs typeface="Times New Roman" panose="02020603050405020304" pitchFamily="18" charset="0"/>
              </a:rPr>
              <a:t>процентным рискам </a:t>
            </a:r>
            <a:r>
              <a:rPr lang="ru-RU" sz="1600" dirty="0">
                <a:solidFill>
                  <a:srgbClr val="002060"/>
                </a:solidFill>
                <a:latin typeface="Times New Roman" panose="02020603050405020304" pitchFamily="18" charset="0"/>
                <a:cs typeface="Times New Roman" panose="02020603050405020304" pitchFamily="18" charset="0"/>
              </a:rPr>
              <a:t>относится опасность потерь, которые могут понести  коммерческие банки, кредитные учреждения, инвестиционные институты, лизинговые компании в результате превышения процентных ставок, выплачиваемых ими по привлеченным средствам, над ставками по предоставленным кредитам. </a:t>
            </a:r>
          </a:p>
          <a:p>
            <a:pPr algn="just">
              <a:lnSpc>
                <a:spcPct val="150000"/>
              </a:lnSpc>
            </a:pP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37492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38547" y="-332509"/>
            <a:ext cx="11804072" cy="8586966"/>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Позиционный риск </a:t>
            </a:r>
            <a:r>
              <a:rPr lang="ru-RU" sz="1600" dirty="0">
                <a:solidFill>
                  <a:srgbClr val="002060"/>
                </a:solidFill>
                <a:latin typeface="Times New Roman" panose="02020603050405020304" pitchFamily="18" charset="0"/>
                <a:cs typeface="Times New Roman" panose="02020603050405020304" pitchFamily="18" charset="0"/>
              </a:rPr>
              <a:t>возникает, если проценты за пользование кредитными ресурсами выплачиваются по «плавающей» ставке. </a:t>
            </a:r>
            <a:r>
              <a:rPr lang="ru-RU" sz="1600" dirty="0" smtClean="0">
                <a:solidFill>
                  <a:srgbClr val="002060"/>
                </a:solidFill>
                <a:latin typeface="Times New Roman" panose="02020603050405020304" pitchFamily="18" charset="0"/>
                <a:cs typeface="Times New Roman" panose="02020603050405020304" pitchFamily="18" charset="0"/>
              </a:rPr>
              <a:t> Компания</a:t>
            </a:r>
            <a:r>
              <a:rPr lang="ru-RU" sz="1600" dirty="0">
                <a:solidFill>
                  <a:srgbClr val="002060"/>
                </a:solidFill>
                <a:latin typeface="Times New Roman" panose="02020603050405020304" pitchFamily="18" charset="0"/>
                <a:cs typeface="Times New Roman" panose="02020603050405020304" pitchFamily="18" charset="0"/>
              </a:rPr>
              <a:t>, выдавшая кредит или имеющая депозит в банке под «плавающие» проценты, понесет убытки в случае понижения  процентных ставок.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Портфельный риск </a:t>
            </a:r>
            <a:r>
              <a:rPr lang="ru-RU" sz="1600" dirty="0">
                <a:solidFill>
                  <a:srgbClr val="002060"/>
                </a:solidFill>
                <a:latin typeface="Times New Roman" panose="02020603050405020304" pitchFamily="18" charset="0"/>
                <a:cs typeface="Times New Roman" panose="02020603050405020304" pitchFamily="18" charset="0"/>
              </a:rPr>
              <a:t>отражает влияние изменения процентных ставок на стоимость финансовых активов, таких, как акции и  облигации. При этом воздействие оказывается не на отдельные виды ценных бумаг, а на инвестиционный портфель в целом. Увеличение процентных ставок на основные кредитные ресурсы, как  правило, уменьшает стоимость портфеля, и наоборот.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Экономический (структурный) процентный риск </a:t>
            </a:r>
            <a:r>
              <a:rPr lang="ru-RU" sz="1600" dirty="0">
                <a:solidFill>
                  <a:srgbClr val="002060"/>
                </a:solidFill>
                <a:latin typeface="Times New Roman" panose="02020603050405020304" pitchFamily="18" charset="0"/>
                <a:cs typeface="Times New Roman" panose="02020603050405020304" pitchFamily="18" charset="0"/>
              </a:rPr>
              <a:t>связан с воздействием изменения процентных ставок на экономическое положение компании в целом.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Инвестиционные риски </a:t>
            </a:r>
            <a:r>
              <a:rPr lang="ru-RU" sz="1600" dirty="0">
                <a:solidFill>
                  <a:srgbClr val="002060"/>
                </a:solidFill>
                <a:latin typeface="Times New Roman" panose="02020603050405020304" pitchFamily="18" charset="0"/>
                <a:cs typeface="Times New Roman" panose="02020603050405020304" pitchFamily="18" charset="0"/>
              </a:rPr>
              <a:t>связаны с возможностью </a:t>
            </a:r>
            <a:r>
              <a:rPr lang="ru-RU" sz="1600" dirty="0" err="1">
                <a:solidFill>
                  <a:srgbClr val="002060"/>
                </a:solidFill>
                <a:latin typeface="Times New Roman" panose="02020603050405020304" pitchFamily="18" charset="0"/>
                <a:cs typeface="Times New Roman" panose="02020603050405020304" pitchFamily="18" charset="0"/>
              </a:rPr>
              <a:t>недополучения</a:t>
            </a:r>
            <a:r>
              <a:rPr lang="ru-RU" sz="1600" dirty="0">
                <a:solidFill>
                  <a:srgbClr val="002060"/>
                </a:solidFill>
                <a:latin typeface="Times New Roman" panose="02020603050405020304" pitchFamily="18" charset="0"/>
                <a:cs typeface="Times New Roman" panose="02020603050405020304" pitchFamily="18" charset="0"/>
              </a:rPr>
              <a:t> или потери прибыли в ходе реализации инвестиционных проектов. Объектом риска в данном случае выступают имущественные интересы лица, осуществляющего вложения своих средств, т.е. инвестора</a:t>
            </a:r>
            <a:r>
              <a:rPr lang="ru-RU" sz="1600" dirty="0" smtClean="0">
                <a:solidFill>
                  <a:srgbClr val="002060"/>
                </a:solidFill>
                <a:latin typeface="Times New Roman" panose="02020603050405020304" pitchFamily="18" charset="0"/>
                <a:cs typeface="Times New Roman" panose="02020603050405020304" pitchFamily="18" charset="0"/>
              </a:rPr>
              <a:t>.</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 упущенной выгоды </a:t>
            </a:r>
            <a:r>
              <a:rPr lang="ru-RU" sz="1600" dirty="0">
                <a:solidFill>
                  <a:srgbClr val="002060"/>
                </a:solidFill>
                <a:latin typeface="Times New Roman" panose="02020603050405020304" pitchFamily="18" charset="0"/>
                <a:cs typeface="Times New Roman" panose="02020603050405020304" pitchFamily="18" charset="0"/>
              </a:rPr>
              <a:t>– это риск наступления косвенного (побочного) финансового ущерба (неполученная прибыль) в результате неосуществления мероприятий по страхованию, хеджированию, инвестированию.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 снижения доходности </a:t>
            </a:r>
            <a:r>
              <a:rPr lang="ru-RU" sz="1600" dirty="0">
                <a:solidFill>
                  <a:srgbClr val="002060"/>
                </a:solidFill>
                <a:latin typeface="Times New Roman" panose="02020603050405020304" pitchFamily="18" charset="0"/>
                <a:cs typeface="Times New Roman" panose="02020603050405020304" pitchFamily="18" charset="0"/>
              </a:rPr>
              <a:t>может возникнуть в результате уменьшения размера процентов и дивидендов по портфельным инвестициям, по вкладам и кредитам</a:t>
            </a:r>
            <a:r>
              <a:rPr lang="ru-RU" sz="1600" dirty="0" smtClean="0">
                <a:solidFill>
                  <a:srgbClr val="002060"/>
                </a:solidFill>
                <a:latin typeface="Times New Roman" panose="02020603050405020304" pitchFamily="18" charset="0"/>
                <a:cs typeface="Times New Roman" panose="02020603050405020304" pitchFamily="18" charset="0"/>
              </a:rPr>
              <a:t>.</a:t>
            </a:r>
          </a:p>
          <a:p>
            <a:pPr algn="just">
              <a:lnSpc>
                <a:spcPct val="150000"/>
              </a:lnSpc>
            </a:pPr>
            <a:r>
              <a:rPr lang="ru-RU" sz="1600" b="1" dirty="0" err="1">
                <a:solidFill>
                  <a:srgbClr val="002060"/>
                </a:solidFill>
                <a:latin typeface="Times New Roman" panose="02020603050405020304" pitchFamily="18" charset="0"/>
                <a:cs typeface="Times New Roman" panose="02020603050405020304" pitchFamily="18" charset="0"/>
              </a:rPr>
              <a:t>Страновые</a:t>
            </a:r>
            <a:r>
              <a:rPr lang="ru-RU" sz="1600" b="1" dirty="0">
                <a:solidFill>
                  <a:srgbClr val="002060"/>
                </a:solidFill>
                <a:latin typeface="Times New Roman" panose="02020603050405020304" pitchFamily="18" charset="0"/>
                <a:cs typeface="Times New Roman" panose="02020603050405020304" pitchFamily="18" charset="0"/>
              </a:rPr>
              <a:t> риски </a:t>
            </a:r>
            <a:r>
              <a:rPr lang="ru-RU" sz="1600" dirty="0">
                <a:solidFill>
                  <a:srgbClr val="002060"/>
                </a:solidFill>
                <a:latin typeface="Times New Roman" panose="02020603050405020304" pitchFamily="18" charset="0"/>
                <a:cs typeface="Times New Roman" panose="02020603050405020304" pitchFamily="18" charset="0"/>
              </a:rPr>
              <a:t>возникают при осуществлении предпринимателями и инвесторами своей деятельности на территории иностранных государств. Доход от бизнеса может уменьшиться в случае неблагоприятного изменения политической или экономической ситуации в стране. Потеря или уменьшение дохода от бизнеса происходят по различным причинам, среди которых можно  выделить: изменение политического строя; экспроприацию или национализацию объектов иностранной  </a:t>
            </a:r>
            <a:r>
              <a:rPr lang="ru-RU" sz="1600" dirty="0" smtClean="0">
                <a:solidFill>
                  <a:srgbClr val="002060"/>
                </a:solidFill>
                <a:latin typeface="Times New Roman" panose="02020603050405020304" pitchFamily="18" charset="0"/>
                <a:cs typeface="Times New Roman" panose="02020603050405020304" pitchFamily="18" charset="0"/>
              </a:rPr>
              <a:t>собственности.</a:t>
            </a:r>
            <a:endParaRPr lang="ru-RU" sz="1600" dirty="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71065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66255" y="401783"/>
            <a:ext cx="11804072" cy="7755969"/>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b="1" dirty="0">
                <a:solidFill>
                  <a:srgbClr val="002060"/>
                </a:solidFill>
                <a:latin typeface="Times New Roman" panose="02020603050405020304" pitchFamily="18" charset="0"/>
                <a:cs typeface="Times New Roman" panose="02020603050405020304" pitchFamily="18" charset="0"/>
              </a:rPr>
              <a:t>Чистые риски </a:t>
            </a:r>
            <a:r>
              <a:rPr lang="ru-RU" dirty="0">
                <a:solidFill>
                  <a:srgbClr val="002060"/>
                </a:solidFill>
                <a:latin typeface="Times New Roman" panose="02020603050405020304" pitchFamily="18" charset="0"/>
                <a:cs typeface="Times New Roman" panose="02020603050405020304" pitchFamily="18" charset="0"/>
              </a:rPr>
              <a:t>означают возможность получения отрицательного или нулевого результата. К ним относятся риски природно-естественные, экологические, политические, транспортные и часть коммерческих рисков (имущественные, производственные, торговые).</a:t>
            </a:r>
          </a:p>
          <a:p>
            <a:pPr algn="just">
              <a:lnSpc>
                <a:spcPct val="150000"/>
              </a:lnSpc>
            </a:pPr>
            <a:r>
              <a:rPr lang="ru-RU" b="1" dirty="0">
                <a:solidFill>
                  <a:srgbClr val="002060"/>
                </a:solidFill>
                <a:latin typeface="Times New Roman" panose="02020603050405020304" pitchFamily="18" charset="0"/>
                <a:cs typeface="Times New Roman" panose="02020603050405020304" pitchFamily="18" charset="0"/>
              </a:rPr>
              <a:t>Спекулятивные риски </a:t>
            </a:r>
            <a:r>
              <a:rPr lang="ru-RU" dirty="0">
                <a:solidFill>
                  <a:srgbClr val="002060"/>
                </a:solidFill>
                <a:latin typeface="Times New Roman" panose="02020603050405020304" pitchFamily="18" charset="0"/>
                <a:cs typeface="Times New Roman" panose="02020603050405020304" pitchFamily="18" charset="0"/>
              </a:rPr>
              <a:t>выражаются в возможности получения как положительного, так и отрицательного результата. К ним относятся финансовые риски, являющиеся частью коммерческих рисков</a:t>
            </a:r>
            <a:r>
              <a:rPr lang="ru-RU" dirty="0" smtClean="0">
                <a:solidFill>
                  <a:srgbClr val="002060"/>
                </a:solidFill>
                <a:latin typeface="Times New Roman" panose="02020603050405020304" pitchFamily="18" charset="0"/>
                <a:cs typeface="Times New Roman" panose="02020603050405020304" pitchFamily="18" charset="0"/>
              </a:rPr>
              <a:t>.</a:t>
            </a:r>
          </a:p>
          <a:p>
            <a:pPr algn="just">
              <a:lnSpc>
                <a:spcPct val="150000"/>
              </a:lnSpc>
            </a:pPr>
            <a:endParaRPr lang="ru-RU"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dirty="0">
                <a:solidFill>
                  <a:srgbClr val="002060"/>
                </a:solidFill>
                <a:latin typeface="Times New Roman" panose="02020603050405020304" pitchFamily="18" charset="0"/>
                <a:cs typeface="Times New Roman" panose="02020603050405020304" pitchFamily="18" charset="0"/>
              </a:rPr>
              <a:t>В зависимости от </a:t>
            </a:r>
            <a:r>
              <a:rPr lang="ru-RU" b="1" dirty="0">
                <a:solidFill>
                  <a:srgbClr val="002060"/>
                </a:solidFill>
                <a:latin typeface="Times New Roman" panose="02020603050405020304" pitchFamily="18" charset="0"/>
                <a:cs typeface="Times New Roman" panose="02020603050405020304" pitchFamily="18" charset="0"/>
              </a:rPr>
              <a:t>основной причины возникновения </a:t>
            </a:r>
            <a:r>
              <a:rPr lang="ru-RU" dirty="0">
                <a:solidFill>
                  <a:srgbClr val="002060"/>
                </a:solidFill>
                <a:latin typeface="Times New Roman" panose="02020603050405020304" pitchFamily="18" charset="0"/>
                <a:cs typeface="Times New Roman" panose="02020603050405020304" pitchFamily="18" charset="0"/>
              </a:rPr>
              <a:t>(базисный или природный признак), риски делятся на следующие категории: </a:t>
            </a:r>
            <a:r>
              <a:rPr lang="ru-RU" dirty="0">
                <a:solidFill>
                  <a:srgbClr val="C00000"/>
                </a:solidFill>
                <a:latin typeface="Times New Roman" panose="02020603050405020304" pitchFamily="18" charset="0"/>
                <a:cs typeface="Times New Roman" panose="02020603050405020304" pitchFamily="18" charset="0"/>
              </a:rPr>
              <a:t>природно-естественные, экологические, политические, транспортные и коммерческие</a:t>
            </a:r>
            <a:r>
              <a:rPr lang="ru-RU" dirty="0" smtClean="0">
                <a:solidFill>
                  <a:srgbClr val="C00000"/>
                </a:solidFill>
                <a:latin typeface="Times New Roman" panose="02020603050405020304" pitchFamily="18" charset="0"/>
                <a:cs typeface="Times New Roman" panose="02020603050405020304" pitchFamily="18" charset="0"/>
              </a:rPr>
              <a:t>.</a:t>
            </a:r>
          </a:p>
          <a:p>
            <a:pPr algn="just">
              <a:lnSpc>
                <a:spcPct val="150000"/>
              </a:lnSpc>
            </a:pPr>
            <a:endParaRPr lang="ru-RU"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dirty="0">
                <a:solidFill>
                  <a:srgbClr val="002060"/>
                </a:solidFill>
                <a:latin typeface="Times New Roman" panose="02020603050405020304" pitchFamily="18" charset="0"/>
                <a:cs typeface="Times New Roman" panose="02020603050405020304" pitchFamily="18" charset="0"/>
              </a:rPr>
              <a:t>В зависимости от </a:t>
            </a:r>
            <a:r>
              <a:rPr lang="ru-RU" b="1" dirty="0">
                <a:solidFill>
                  <a:srgbClr val="002060"/>
                </a:solidFill>
                <a:latin typeface="Times New Roman" panose="02020603050405020304" pitchFamily="18" charset="0"/>
                <a:cs typeface="Times New Roman" panose="02020603050405020304" pitchFamily="18" charset="0"/>
              </a:rPr>
              <a:t>вида факторов, обусловливающих наступление рисковых событий, выделяют:</a:t>
            </a:r>
          </a:p>
          <a:p>
            <a:pPr marL="285750" indent="-285750" algn="just">
              <a:lnSpc>
                <a:spcPct val="150000"/>
              </a:lnSpc>
              <a:buFont typeface="Arial" panose="020B0604020202020204" pitchFamily="34" charset="0"/>
              <a:buChar char="•"/>
            </a:pPr>
            <a:r>
              <a:rPr lang="ru-RU" dirty="0" smtClean="0">
                <a:solidFill>
                  <a:srgbClr val="C00000"/>
                </a:solidFill>
                <a:latin typeface="Times New Roman" panose="02020603050405020304" pitchFamily="18" charset="0"/>
                <a:cs typeface="Times New Roman" panose="02020603050405020304" pitchFamily="18" charset="0"/>
              </a:rPr>
              <a:t>риски</a:t>
            </a:r>
            <a:r>
              <a:rPr lang="ru-RU" dirty="0">
                <a:solidFill>
                  <a:srgbClr val="C00000"/>
                </a:solidFill>
                <a:latin typeface="Times New Roman" panose="02020603050405020304" pitchFamily="18" charset="0"/>
                <a:cs typeface="Times New Roman" panose="02020603050405020304" pitchFamily="18" charset="0"/>
              </a:rPr>
              <a:t>, зависящие от внешней среды (инфляционные, валютные, кредитные); </a:t>
            </a:r>
          </a:p>
          <a:p>
            <a:pPr marL="285750" indent="-285750" algn="just">
              <a:lnSpc>
                <a:spcPct val="150000"/>
              </a:lnSpc>
              <a:buFont typeface="Arial" panose="020B0604020202020204" pitchFamily="34" charset="0"/>
              <a:buChar char="•"/>
            </a:pPr>
            <a:r>
              <a:rPr lang="ru-RU" dirty="0" smtClean="0">
                <a:solidFill>
                  <a:srgbClr val="C00000"/>
                </a:solidFill>
                <a:latin typeface="Times New Roman" panose="02020603050405020304" pitchFamily="18" charset="0"/>
                <a:cs typeface="Times New Roman" panose="02020603050405020304" pitchFamily="18" charset="0"/>
              </a:rPr>
              <a:t>риски</a:t>
            </a:r>
            <a:r>
              <a:rPr lang="ru-RU" dirty="0">
                <a:solidFill>
                  <a:srgbClr val="C00000"/>
                </a:solidFill>
                <a:latin typeface="Times New Roman" panose="02020603050405020304" pitchFamily="18" charset="0"/>
                <a:cs typeface="Times New Roman" panose="02020603050405020304" pitchFamily="18" charset="0"/>
              </a:rPr>
              <a:t>, связанные с деятельностью самого предприятия (риск ликвидности, ошибочного способа вложения капитала и формирования инвестиционного портфеля, неэффективного управления оборотными средствами, создания неоптимальной структуры пассивов и т.д.).</a:t>
            </a:r>
          </a:p>
          <a:p>
            <a:pPr algn="just">
              <a:lnSpc>
                <a:spcPct val="150000"/>
              </a:lnSpc>
            </a:pP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112638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21673" y="110838"/>
            <a:ext cx="11804072" cy="8171468"/>
          </a:xfrm>
          <a:prstGeom prst="rect">
            <a:avLst/>
          </a:prstGeom>
        </p:spPr>
        <p:txBody>
          <a:bodyPr wrap="square">
            <a:spAutoFit/>
          </a:bodyPr>
          <a:lstStyle/>
          <a:p>
            <a:pPr algn="just">
              <a:lnSpc>
                <a:spcPct val="150000"/>
              </a:lnSpc>
            </a:pPr>
            <a:endParaRPr lang="ru-RU" sz="2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2000" b="1" dirty="0">
                <a:solidFill>
                  <a:srgbClr val="C00000"/>
                </a:solidFill>
                <a:latin typeface="Times New Roman" panose="02020603050405020304" pitchFamily="18" charset="0"/>
                <a:cs typeface="Times New Roman" panose="02020603050405020304" pitchFamily="18" charset="0"/>
              </a:rPr>
              <a:t>На риски, зависящие от внешней среды, влияют такие нефинансовые категории рисков внешней среды, как:</a:t>
            </a:r>
          </a:p>
          <a:p>
            <a:pPr marL="342900" indent="-342900" algn="just">
              <a:lnSpc>
                <a:spcPct val="150000"/>
              </a:lnSpc>
              <a:buFont typeface="+mj-lt"/>
              <a:buAutoNum type="arabicParenR"/>
            </a:pPr>
            <a:r>
              <a:rPr lang="ru-RU" sz="2000" dirty="0" smtClean="0">
                <a:solidFill>
                  <a:srgbClr val="002060"/>
                </a:solidFill>
                <a:latin typeface="Times New Roman" panose="02020603050405020304" pitchFamily="18" charset="0"/>
                <a:cs typeface="Times New Roman" panose="02020603050405020304" pitchFamily="18" charset="0"/>
              </a:rPr>
              <a:t>политические</a:t>
            </a:r>
            <a:r>
              <a:rPr lang="ru-RU" sz="2000" dirty="0">
                <a:solidFill>
                  <a:srgbClr val="002060"/>
                </a:solidFill>
                <a:latin typeface="Times New Roman" panose="02020603050405020304" pitchFamily="18" charset="0"/>
                <a:cs typeface="Times New Roman" panose="02020603050405020304" pitchFamily="18" charset="0"/>
              </a:rPr>
              <a:t>;</a:t>
            </a:r>
          </a:p>
          <a:p>
            <a:pPr marL="342900" indent="-342900" algn="just">
              <a:lnSpc>
                <a:spcPct val="150000"/>
              </a:lnSpc>
              <a:buFont typeface="+mj-lt"/>
              <a:buAutoNum type="arabicParenR"/>
            </a:pPr>
            <a:r>
              <a:rPr lang="ru-RU" sz="2000" dirty="0" smtClean="0">
                <a:solidFill>
                  <a:srgbClr val="002060"/>
                </a:solidFill>
                <a:latin typeface="Times New Roman" panose="02020603050405020304" pitchFamily="18" charset="0"/>
                <a:cs typeface="Times New Roman" panose="02020603050405020304" pitchFamily="18" charset="0"/>
              </a:rPr>
              <a:t>природно-естественные</a:t>
            </a:r>
            <a:r>
              <a:rPr lang="ru-RU" sz="2000" dirty="0">
                <a:solidFill>
                  <a:srgbClr val="002060"/>
                </a:solidFill>
                <a:latin typeface="Times New Roman" panose="02020603050405020304" pitchFamily="18" charset="0"/>
                <a:cs typeface="Times New Roman" panose="02020603050405020304" pitchFamily="18" charset="0"/>
              </a:rPr>
              <a:t>;</a:t>
            </a:r>
          </a:p>
          <a:p>
            <a:pPr marL="342900" indent="-342900" algn="just">
              <a:lnSpc>
                <a:spcPct val="150000"/>
              </a:lnSpc>
              <a:buFont typeface="+mj-lt"/>
              <a:buAutoNum type="arabicParenR"/>
            </a:pPr>
            <a:r>
              <a:rPr lang="ru-RU" sz="2000" dirty="0" smtClean="0">
                <a:solidFill>
                  <a:srgbClr val="002060"/>
                </a:solidFill>
                <a:latin typeface="Times New Roman" panose="02020603050405020304" pitchFamily="18" charset="0"/>
                <a:cs typeface="Times New Roman" panose="02020603050405020304" pitchFamily="18" charset="0"/>
              </a:rPr>
              <a:t>макроэкономические </a:t>
            </a:r>
            <a:r>
              <a:rPr lang="ru-RU" sz="2000" dirty="0">
                <a:solidFill>
                  <a:srgbClr val="002060"/>
                </a:solidFill>
                <a:latin typeface="Times New Roman" panose="02020603050405020304" pitchFamily="18" charset="0"/>
                <a:cs typeface="Times New Roman" panose="02020603050405020304" pitchFamily="18" charset="0"/>
              </a:rPr>
              <a:t>(изменение налогового, таможенного законодательства, правил и норм валютного регулирования и т.д</a:t>
            </a:r>
            <a:r>
              <a:rPr lang="ru-RU" sz="2000" dirty="0" smtClean="0">
                <a:solidFill>
                  <a:srgbClr val="002060"/>
                </a:solidFill>
                <a:latin typeface="Times New Roman" panose="02020603050405020304" pitchFamily="18" charset="0"/>
                <a:cs typeface="Times New Roman" panose="02020603050405020304" pitchFamily="18" charset="0"/>
              </a:rPr>
              <a:t>.).</a:t>
            </a:r>
          </a:p>
          <a:p>
            <a:pPr algn="just">
              <a:lnSpc>
                <a:spcPct val="150000"/>
              </a:lnSpc>
            </a:pPr>
            <a:endParaRPr lang="ru-RU" sz="2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2000" b="1" dirty="0">
                <a:solidFill>
                  <a:srgbClr val="C00000"/>
                </a:solidFill>
                <a:latin typeface="Times New Roman" panose="02020603050405020304" pitchFamily="18" charset="0"/>
                <a:cs typeface="Times New Roman" panose="02020603050405020304" pitchFamily="18" charset="0"/>
              </a:rPr>
              <a:t>Риски, зависящие от деятельности самого предприятия, неразрывно связаны с другими видами рисков: </a:t>
            </a:r>
          </a:p>
          <a:p>
            <a:pPr marL="342900" indent="-342900" algn="just">
              <a:lnSpc>
                <a:spcPct val="150000"/>
              </a:lnSpc>
              <a:buFont typeface="+mj-lt"/>
              <a:buAutoNum type="arabicParenR"/>
            </a:pPr>
            <a:r>
              <a:rPr lang="ru-RU" sz="2000" dirty="0" smtClean="0">
                <a:solidFill>
                  <a:srgbClr val="002060"/>
                </a:solidFill>
                <a:latin typeface="Times New Roman" panose="02020603050405020304" pitchFamily="18" charset="0"/>
                <a:cs typeface="Times New Roman" panose="02020603050405020304" pitchFamily="18" charset="0"/>
              </a:rPr>
              <a:t>производственным </a:t>
            </a:r>
            <a:r>
              <a:rPr lang="ru-RU" sz="2000" dirty="0">
                <a:solidFill>
                  <a:srgbClr val="002060"/>
                </a:solidFill>
                <a:latin typeface="Times New Roman" panose="02020603050405020304" pitchFamily="18" charset="0"/>
                <a:cs typeface="Times New Roman" panose="02020603050405020304" pitchFamily="18" charset="0"/>
              </a:rPr>
              <a:t>(неритмичность работы, сбои, остановка производства); </a:t>
            </a:r>
          </a:p>
          <a:p>
            <a:pPr marL="342900" indent="-342900" algn="just">
              <a:lnSpc>
                <a:spcPct val="150000"/>
              </a:lnSpc>
              <a:buFont typeface="+mj-lt"/>
              <a:buAutoNum type="arabicParenR"/>
            </a:pPr>
            <a:r>
              <a:rPr lang="ru-RU" sz="2000" dirty="0" smtClean="0">
                <a:solidFill>
                  <a:srgbClr val="002060"/>
                </a:solidFill>
                <a:latin typeface="Times New Roman" panose="02020603050405020304" pitchFamily="18" charset="0"/>
                <a:cs typeface="Times New Roman" panose="02020603050405020304" pitchFamily="18" charset="0"/>
              </a:rPr>
              <a:t>коммерческим </a:t>
            </a:r>
            <a:r>
              <a:rPr lang="ru-RU" sz="2000" dirty="0">
                <a:solidFill>
                  <a:srgbClr val="002060"/>
                </a:solidFill>
                <a:latin typeface="Times New Roman" panose="02020603050405020304" pitchFamily="18" charset="0"/>
                <a:cs typeface="Times New Roman" panose="02020603050405020304" pitchFamily="18" charset="0"/>
              </a:rPr>
              <a:t>(нарушение или непредвиденное изменение условий договора, смена поставщика, изменение спроса);</a:t>
            </a:r>
          </a:p>
          <a:p>
            <a:pPr marL="342900" indent="-342900" algn="just">
              <a:lnSpc>
                <a:spcPct val="150000"/>
              </a:lnSpc>
              <a:buFont typeface="+mj-lt"/>
              <a:buAutoNum type="arabicParenR"/>
            </a:pPr>
            <a:r>
              <a:rPr lang="ru-RU" sz="2000" dirty="0" smtClean="0">
                <a:solidFill>
                  <a:srgbClr val="002060"/>
                </a:solidFill>
                <a:latin typeface="Times New Roman" panose="02020603050405020304" pitchFamily="18" charset="0"/>
                <a:cs typeface="Times New Roman" panose="02020603050405020304" pitchFamily="18" charset="0"/>
              </a:rPr>
              <a:t>транспортным </a:t>
            </a:r>
            <a:r>
              <a:rPr lang="ru-RU" sz="2000" dirty="0">
                <a:solidFill>
                  <a:srgbClr val="002060"/>
                </a:solidFill>
                <a:latin typeface="Times New Roman" panose="02020603050405020304" pitchFamily="18" charset="0"/>
                <a:cs typeface="Times New Roman" panose="02020603050405020304" pitchFamily="18" charset="0"/>
              </a:rPr>
              <a:t>(задержка в пути, ухудшение качества в процессе транспортировки) и т.д. </a:t>
            </a:r>
          </a:p>
          <a:p>
            <a:pPr algn="just">
              <a:lnSpc>
                <a:spcPct val="150000"/>
              </a:lnSpc>
            </a:pP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55667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2" name="Прямоугольник 1"/>
          <p:cNvSpPr/>
          <p:nvPr/>
        </p:nvSpPr>
        <p:spPr>
          <a:xfrm>
            <a:off x="651163" y="834563"/>
            <a:ext cx="10945092" cy="5074723"/>
          </a:xfrm>
          <a:prstGeom prst="rect">
            <a:avLst/>
          </a:prstGeom>
        </p:spPr>
        <p:txBody>
          <a:bodyPr wrap="square">
            <a:spAutoFit/>
          </a:bodyPr>
          <a:lstStyle/>
          <a:p>
            <a:pPr marL="158115" indent="450215" algn="just">
              <a:lnSpc>
                <a:spcPct val="150000"/>
              </a:lnSpc>
              <a:spcAft>
                <a:spcPts val="0"/>
              </a:spcAft>
            </a:pPr>
            <a:r>
              <a:rPr lang="ru-RU" sz="2000" dirty="0">
                <a:solidFill>
                  <a:srgbClr val="002060"/>
                </a:solidFill>
                <a:latin typeface="Times New Roman" panose="02020603050405020304" pitchFamily="18" charset="0"/>
                <a:ea typeface="Times New Roman" panose="02020603050405020304" pitchFamily="18" charset="0"/>
              </a:rPr>
              <a:t>Наличие риска и связанных с ним финансовых, моральных и других потерь создает необходимость в определенном механизме, который позволил бы наиболее эффективным способом определить и снизить риск инвестиционных решений. </a:t>
            </a:r>
            <a:endParaRPr lang="ru-RU" sz="2000" dirty="0" smtClean="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endParaRPr lang="ru-RU" sz="2000" dirty="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sz="2000" dirty="0">
                <a:solidFill>
                  <a:srgbClr val="002060"/>
                </a:solidFill>
                <a:latin typeface="Times New Roman" panose="02020603050405020304" pitchFamily="18" charset="0"/>
                <a:ea typeface="Times New Roman" panose="02020603050405020304" pitchFamily="18" charset="0"/>
              </a:rPr>
              <a:t>Такой механизм снижения риска представляет собой специфическую сферу экономической деятельности, включающую использование совокупности методов и мероприятий, позволяющих: </a:t>
            </a:r>
          </a:p>
          <a:p>
            <a:pPr marL="342900" lvl="0" indent="-342900" algn="just">
              <a:lnSpc>
                <a:spcPct val="150000"/>
              </a:lnSpc>
              <a:spcAft>
                <a:spcPts val="0"/>
              </a:spcAft>
              <a:buFont typeface="Wingdings" panose="05000000000000000000" pitchFamily="2" charset="2"/>
              <a:buChar char=""/>
              <a:tabLst>
                <a:tab pos="457200" algn="l"/>
                <a:tab pos="630555" algn="l"/>
              </a:tabLst>
            </a:pPr>
            <a:r>
              <a:rPr lang="ru-RU" sz="2000" dirty="0">
                <a:solidFill>
                  <a:srgbClr val="002060"/>
                </a:solidFill>
                <a:latin typeface="Times New Roman" panose="02020603050405020304" pitchFamily="18" charset="0"/>
                <a:ea typeface="Times New Roman" panose="02020603050405020304" pitchFamily="18" charset="0"/>
              </a:rPr>
              <a:t>спрогнозировать наступление рисковых событий;</a:t>
            </a:r>
          </a:p>
          <a:p>
            <a:pPr marL="342900" lvl="0" indent="-342900" algn="just">
              <a:lnSpc>
                <a:spcPct val="150000"/>
              </a:lnSpc>
              <a:spcAft>
                <a:spcPts val="0"/>
              </a:spcAft>
              <a:buFont typeface="Wingdings" panose="05000000000000000000" pitchFamily="2" charset="2"/>
              <a:buChar char=""/>
              <a:tabLst>
                <a:tab pos="457200" algn="l"/>
                <a:tab pos="630555" algn="l"/>
              </a:tabLst>
            </a:pPr>
            <a:r>
              <a:rPr lang="ru-RU" sz="2000" dirty="0">
                <a:solidFill>
                  <a:srgbClr val="002060"/>
                </a:solidFill>
                <a:latin typeface="Times New Roman" panose="02020603050405020304" pitchFamily="18" charset="0"/>
                <a:ea typeface="Times New Roman" panose="02020603050405020304" pitchFamily="18" charset="0"/>
              </a:rPr>
              <a:t>спланировать мероприятия по оптимизации риска;</a:t>
            </a:r>
          </a:p>
          <a:p>
            <a:pPr marL="342900" lvl="0" indent="-342900" algn="just">
              <a:lnSpc>
                <a:spcPct val="150000"/>
              </a:lnSpc>
              <a:spcAft>
                <a:spcPts val="0"/>
              </a:spcAft>
              <a:buFont typeface="Wingdings" panose="05000000000000000000" pitchFamily="2" charset="2"/>
              <a:buChar char=""/>
              <a:tabLst>
                <a:tab pos="457200" algn="l"/>
                <a:tab pos="630555" algn="l"/>
              </a:tabLst>
            </a:pPr>
            <a:r>
              <a:rPr lang="ru-RU" sz="2000" dirty="0">
                <a:solidFill>
                  <a:srgbClr val="002060"/>
                </a:solidFill>
                <a:latin typeface="Times New Roman" panose="02020603050405020304" pitchFamily="18" charset="0"/>
                <a:ea typeface="Times New Roman" panose="02020603050405020304" pitchFamily="18" charset="0"/>
              </a:rPr>
              <a:t>создать орга</a:t>
            </a:r>
            <a:r>
              <a:rPr lang="ru-RU" dirty="0">
                <a:solidFill>
                  <a:srgbClr val="002060"/>
                </a:solidFill>
                <a:latin typeface="Times New Roman" panose="02020603050405020304" pitchFamily="18" charset="0"/>
                <a:ea typeface="Times New Roman" panose="02020603050405020304" pitchFamily="18" charset="0"/>
              </a:rPr>
              <a:t>низационную структуру, способную реализовать мероприятия, направленные на снижение риска.</a:t>
            </a:r>
            <a:endParaRPr lang="ru-RU" sz="20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17015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2" name="Прямоугольник 1"/>
          <p:cNvSpPr/>
          <p:nvPr/>
        </p:nvSpPr>
        <p:spPr>
          <a:xfrm>
            <a:off x="568035" y="302359"/>
            <a:ext cx="10945092" cy="6555641"/>
          </a:xfrm>
          <a:prstGeom prst="rect">
            <a:avLst/>
          </a:prstGeom>
        </p:spPr>
        <p:txBody>
          <a:bodyPr wrap="square">
            <a:spAutoFit/>
          </a:bodyPr>
          <a:lstStyle/>
          <a:p>
            <a:pPr marL="158115" indent="450215" algn="just">
              <a:lnSpc>
                <a:spcPct val="150000"/>
              </a:lnSpc>
              <a:spcAft>
                <a:spcPts val="0"/>
              </a:spcAft>
            </a:pPr>
            <a:r>
              <a:rPr lang="ru-RU" sz="2000" b="1" dirty="0">
                <a:solidFill>
                  <a:srgbClr val="C00000"/>
                </a:solidFill>
                <a:latin typeface="Times New Roman" panose="02020603050405020304" pitchFamily="18" charset="0"/>
                <a:ea typeface="Times New Roman" panose="02020603050405020304" pitchFamily="18" charset="0"/>
              </a:rPr>
              <a:t>Среди основных принципов механизма снижения риска можно выделить следующие: </a:t>
            </a:r>
          </a:p>
          <a:p>
            <a:pPr marL="158115" indent="450215" algn="just">
              <a:lnSpc>
                <a:spcPct val="150000"/>
              </a:lnSpc>
              <a:spcAft>
                <a:spcPts val="0"/>
              </a:spcAft>
            </a:pPr>
            <a:r>
              <a:rPr lang="ru-RU" sz="2000" b="1" dirty="0">
                <a:solidFill>
                  <a:srgbClr val="C00000"/>
                </a:solidFill>
                <a:latin typeface="Times New Roman" panose="02020603050405020304" pitchFamily="18" charset="0"/>
                <a:ea typeface="Times New Roman" panose="02020603050405020304" pitchFamily="18" charset="0"/>
              </a:rPr>
              <a:t>С</a:t>
            </a:r>
            <a:r>
              <a:rPr lang="ru-RU" sz="2000" b="1" dirty="0" smtClean="0">
                <a:solidFill>
                  <a:srgbClr val="C00000"/>
                </a:solidFill>
                <a:latin typeface="Times New Roman" panose="02020603050405020304" pitchFamily="18" charset="0"/>
                <a:ea typeface="Times New Roman" panose="02020603050405020304" pitchFamily="18" charset="0"/>
              </a:rPr>
              <a:t>оизмеримость</a:t>
            </a:r>
            <a:r>
              <a:rPr lang="ru-RU" sz="2000" b="1" dirty="0">
                <a:solidFill>
                  <a:srgbClr val="C00000"/>
                </a:solidFill>
                <a:latin typeface="Times New Roman" panose="02020603050405020304" pitchFamily="18" charset="0"/>
                <a:ea typeface="Times New Roman" panose="02020603050405020304" pitchFamily="18" charset="0"/>
              </a:rPr>
              <a:t>. </a:t>
            </a:r>
            <a:r>
              <a:rPr lang="ru-RU" sz="2000" dirty="0">
                <a:solidFill>
                  <a:srgbClr val="002060"/>
                </a:solidFill>
                <a:latin typeface="Times New Roman" panose="02020603050405020304" pitchFamily="18" charset="0"/>
                <a:ea typeface="Times New Roman" panose="02020603050405020304" pitchFamily="18" charset="0"/>
              </a:rPr>
              <a:t>Реализация этого принципа означает, что прежде чем принять решение в условиях риска, необходимо определить максимально возможный размер потерь в случае наступления рискового события и затем сопоставить его с объемом вкладываемых инвестиционных средств. Другими словами, «рисковать» можно на сумму, не превышающую собственные </a:t>
            </a:r>
            <a:r>
              <a:rPr lang="ru-RU" sz="2000" dirty="0" smtClean="0">
                <a:solidFill>
                  <a:srgbClr val="002060"/>
                </a:solidFill>
                <a:latin typeface="Times New Roman" panose="02020603050405020304" pitchFamily="18" charset="0"/>
                <a:ea typeface="Times New Roman" panose="02020603050405020304" pitchFamily="18" charset="0"/>
              </a:rPr>
              <a:t>средства.</a:t>
            </a:r>
            <a:endParaRPr lang="ru-RU" sz="2000" dirty="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sz="2000" b="1" dirty="0">
                <a:solidFill>
                  <a:srgbClr val="C00000"/>
                </a:solidFill>
                <a:latin typeface="Times New Roman" panose="02020603050405020304" pitchFamily="18" charset="0"/>
                <a:ea typeface="Times New Roman" panose="02020603050405020304" pitchFamily="18" charset="0"/>
              </a:rPr>
              <a:t>О</a:t>
            </a:r>
            <a:r>
              <a:rPr lang="ru-RU" sz="2000" b="1" dirty="0" smtClean="0">
                <a:solidFill>
                  <a:srgbClr val="C00000"/>
                </a:solidFill>
                <a:latin typeface="Times New Roman" panose="02020603050405020304" pitchFamily="18" charset="0"/>
                <a:ea typeface="Times New Roman" panose="02020603050405020304" pitchFamily="18" charset="0"/>
              </a:rPr>
              <a:t>тветственность</a:t>
            </a:r>
            <a:r>
              <a:rPr lang="ru-RU" sz="2000" b="1" dirty="0">
                <a:solidFill>
                  <a:srgbClr val="C00000"/>
                </a:solidFill>
                <a:latin typeface="Times New Roman" panose="02020603050405020304" pitchFamily="18" charset="0"/>
                <a:ea typeface="Times New Roman" panose="02020603050405020304" pitchFamily="18" charset="0"/>
              </a:rPr>
              <a:t>, </a:t>
            </a:r>
            <a:r>
              <a:rPr lang="ru-RU" sz="2000" dirty="0">
                <a:solidFill>
                  <a:srgbClr val="002060"/>
                </a:solidFill>
                <a:latin typeface="Times New Roman" panose="02020603050405020304" pitchFamily="18" charset="0"/>
                <a:ea typeface="Times New Roman" panose="02020603050405020304" pitchFamily="18" charset="0"/>
              </a:rPr>
              <a:t>т.е. необходимость оценивать последствия рисковых событий и принимать решения о передаче риска на ответственность другому лицу (случай страхования риска) или об отказе от риска ответственности, или о покрытии возможных потерь собственными средствами;</a:t>
            </a:r>
          </a:p>
          <a:p>
            <a:pPr marL="158115" indent="450215" algn="just">
              <a:lnSpc>
                <a:spcPct val="150000"/>
              </a:lnSpc>
              <a:spcAft>
                <a:spcPts val="0"/>
              </a:spcAft>
            </a:pPr>
            <a:r>
              <a:rPr lang="ru-RU" sz="2000" b="1" dirty="0">
                <a:solidFill>
                  <a:srgbClr val="C00000"/>
                </a:solidFill>
                <a:latin typeface="Times New Roman" panose="02020603050405020304" pitchFamily="18" charset="0"/>
                <a:ea typeface="Times New Roman" panose="02020603050405020304" pitchFamily="18" charset="0"/>
              </a:rPr>
              <a:t>Ц</a:t>
            </a:r>
            <a:r>
              <a:rPr lang="ru-RU" sz="2000" b="1" dirty="0" smtClean="0">
                <a:solidFill>
                  <a:srgbClr val="C00000"/>
                </a:solidFill>
                <a:latin typeface="Times New Roman" panose="02020603050405020304" pitchFamily="18" charset="0"/>
                <a:ea typeface="Times New Roman" panose="02020603050405020304" pitchFamily="18" charset="0"/>
              </a:rPr>
              <a:t>елесообразность</a:t>
            </a:r>
            <a:r>
              <a:rPr lang="ru-RU" sz="2000" b="1" dirty="0">
                <a:solidFill>
                  <a:srgbClr val="C00000"/>
                </a:solidFill>
                <a:latin typeface="Times New Roman" panose="02020603050405020304" pitchFamily="18" charset="0"/>
                <a:ea typeface="Times New Roman" panose="02020603050405020304" pitchFamily="18" charset="0"/>
              </a:rPr>
              <a:t>. </a:t>
            </a:r>
            <a:r>
              <a:rPr lang="ru-RU" sz="2000" dirty="0">
                <a:solidFill>
                  <a:srgbClr val="002060"/>
                </a:solidFill>
                <a:latin typeface="Times New Roman" panose="02020603050405020304" pitchFamily="18" charset="0"/>
                <a:ea typeface="Times New Roman" panose="02020603050405020304" pitchFamily="18" charset="0"/>
              </a:rPr>
              <a:t>Прежде чем принимать управленческое решение, содержащее риск, необходимо соизмерить ожидаемый результат (отдачу) с возможными потерями в случае рисковых событий. </a:t>
            </a:r>
          </a:p>
          <a:p>
            <a:pPr marL="158115" indent="450215" algn="just">
              <a:lnSpc>
                <a:spcPct val="150000"/>
              </a:lnSpc>
              <a:spcAft>
                <a:spcPts val="0"/>
              </a:spcAft>
            </a:pPr>
            <a:endParaRPr lang="ru-RU" sz="20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18190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2" name="Прямоугольник 1"/>
          <p:cNvSpPr/>
          <p:nvPr/>
        </p:nvSpPr>
        <p:spPr>
          <a:xfrm>
            <a:off x="429490" y="717996"/>
            <a:ext cx="10945092" cy="5516895"/>
          </a:xfrm>
          <a:prstGeom prst="rect">
            <a:avLst/>
          </a:prstGeom>
        </p:spPr>
        <p:txBody>
          <a:bodyPr wrap="square">
            <a:spAutoFit/>
          </a:bodyPr>
          <a:lstStyle/>
          <a:p>
            <a:pPr marL="158115" indent="450215" algn="just">
              <a:lnSpc>
                <a:spcPct val="150000"/>
              </a:lnSpc>
              <a:spcAft>
                <a:spcPts val="0"/>
              </a:spcAft>
            </a:pPr>
            <a:r>
              <a:rPr lang="ru-RU" sz="2000" b="1" dirty="0">
                <a:solidFill>
                  <a:srgbClr val="C00000"/>
                </a:solidFill>
                <a:latin typeface="Times New Roman" panose="02020603050405020304" pitchFamily="18" charset="0"/>
                <a:ea typeface="Times New Roman" panose="02020603050405020304" pitchFamily="18" charset="0"/>
              </a:rPr>
              <a:t>Для того чтобы снизить риск инвестиционного проекта, применяют следующие действия:</a:t>
            </a:r>
          </a:p>
          <a:p>
            <a:pPr marL="158115" indent="450215" algn="just">
              <a:lnSpc>
                <a:spcPct val="125000"/>
              </a:lnSpc>
              <a:spcAft>
                <a:spcPts val="0"/>
              </a:spcAft>
            </a:pPr>
            <a:r>
              <a:rPr lang="ru-RU" b="1" dirty="0" smtClean="0">
                <a:solidFill>
                  <a:srgbClr val="002060"/>
                </a:solidFill>
                <a:latin typeface="Times New Roman" panose="02020603050405020304" pitchFamily="18" charset="0"/>
                <a:ea typeface="Times New Roman" panose="02020603050405020304" pitchFamily="18" charset="0"/>
              </a:rPr>
              <a:t>диверсификацию</a:t>
            </a:r>
            <a:r>
              <a:rPr lang="ru-RU" b="1" dirty="0">
                <a:solidFill>
                  <a:srgbClr val="002060"/>
                </a:solidFill>
                <a:latin typeface="Times New Roman" panose="02020603050405020304" pitchFamily="18" charset="0"/>
                <a:ea typeface="Times New Roman" panose="02020603050405020304" pitchFamily="18" charset="0"/>
              </a:rPr>
              <a:t>, </a:t>
            </a:r>
            <a:r>
              <a:rPr lang="ru-RU" dirty="0">
                <a:solidFill>
                  <a:srgbClr val="002060"/>
                </a:solidFill>
                <a:latin typeface="Times New Roman" panose="02020603050405020304" pitchFamily="18" charset="0"/>
                <a:ea typeface="Times New Roman" panose="02020603050405020304" pitchFamily="18" charset="0"/>
              </a:rPr>
              <a:t>под которой понимается распределение общей инвестиционной суммы между несколькими объектами инвестирования (инвестиционными проектами). С увеличением числа проектов уменьшается общий размер риска;</a:t>
            </a:r>
          </a:p>
          <a:p>
            <a:pPr marL="158115" indent="450215" algn="just">
              <a:lnSpc>
                <a:spcPct val="125000"/>
              </a:lnSpc>
              <a:spcAft>
                <a:spcPts val="0"/>
              </a:spcAft>
            </a:pPr>
            <a:r>
              <a:rPr lang="ru-RU" b="1" dirty="0" smtClean="0">
                <a:solidFill>
                  <a:srgbClr val="002060"/>
                </a:solidFill>
                <a:latin typeface="Times New Roman" panose="02020603050405020304" pitchFamily="18" charset="0"/>
                <a:ea typeface="Times New Roman" panose="02020603050405020304" pitchFamily="18" charset="0"/>
              </a:rPr>
              <a:t>сокращение </a:t>
            </a:r>
            <a:r>
              <a:rPr lang="ru-RU" b="1" dirty="0">
                <a:solidFill>
                  <a:srgbClr val="002060"/>
                </a:solidFill>
                <a:latin typeface="Times New Roman" panose="02020603050405020304" pitchFamily="18" charset="0"/>
                <a:ea typeface="Times New Roman" panose="02020603050405020304" pitchFamily="18" charset="0"/>
              </a:rPr>
              <a:t>планового периода принятия решений; </a:t>
            </a:r>
          </a:p>
          <a:p>
            <a:pPr marL="158115" indent="450215" algn="just">
              <a:lnSpc>
                <a:spcPct val="125000"/>
              </a:lnSpc>
              <a:spcAft>
                <a:spcPts val="0"/>
              </a:spcAft>
            </a:pPr>
            <a:r>
              <a:rPr lang="ru-RU" b="1" dirty="0" smtClean="0">
                <a:solidFill>
                  <a:srgbClr val="002060"/>
                </a:solidFill>
                <a:latin typeface="Times New Roman" panose="02020603050405020304" pitchFamily="18" charset="0"/>
                <a:ea typeface="Times New Roman" panose="02020603050405020304" pitchFamily="18" charset="0"/>
              </a:rPr>
              <a:t>компенсацию </a:t>
            </a:r>
            <a:r>
              <a:rPr lang="ru-RU" b="1" dirty="0">
                <a:solidFill>
                  <a:srgbClr val="002060"/>
                </a:solidFill>
                <a:latin typeface="Times New Roman" panose="02020603050405020304" pitchFamily="18" charset="0"/>
                <a:ea typeface="Times New Roman" panose="02020603050405020304" pitchFamily="18" charset="0"/>
              </a:rPr>
              <a:t>риска </a:t>
            </a:r>
            <a:r>
              <a:rPr lang="ru-RU" b="1" i="1" dirty="0">
                <a:solidFill>
                  <a:srgbClr val="002060"/>
                </a:solidFill>
                <a:latin typeface="Times New Roman" panose="02020603050405020304" pitchFamily="18" charset="0"/>
                <a:ea typeface="Times New Roman" panose="02020603050405020304" pitchFamily="18" charset="0"/>
              </a:rPr>
              <a:t>с помощью, так называемых рисковых премий, которые представляют собой различного рода надбавки (к цене, уровню процентной ставки, тарифу, норме дисконта и т.д.), выступающие в виде «платы за риск»; </a:t>
            </a:r>
          </a:p>
          <a:p>
            <a:pPr marL="158115" indent="450215" algn="just">
              <a:lnSpc>
                <a:spcPct val="125000"/>
              </a:lnSpc>
              <a:spcAft>
                <a:spcPts val="0"/>
              </a:spcAft>
            </a:pPr>
            <a:r>
              <a:rPr lang="ru-RU" b="1" dirty="0" smtClean="0">
                <a:solidFill>
                  <a:srgbClr val="002060"/>
                </a:solidFill>
                <a:latin typeface="Times New Roman" panose="02020603050405020304" pitchFamily="18" charset="0"/>
                <a:ea typeface="Times New Roman" panose="02020603050405020304" pitchFamily="18" charset="0"/>
              </a:rPr>
              <a:t>страхование </a:t>
            </a:r>
            <a:r>
              <a:rPr lang="ru-RU" b="1" dirty="0">
                <a:solidFill>
                  <a:srgbClr val="002060"/>
                </a:solidFill>
                <a:latin typeface="Times New Roman" panose="02020603050405020304" pitchFamily="18" charset="0"/>
                <a:ea typeface="Times New Roman" panose="02020603050405020304" pitchFamily="18" charset="0"/>
              </a:rPr>
              <a:t>– </a:t>
            </a:r>
            <a:r>
              <a:rPr lang="ru-RU" dirty="0">
                <a:solidFill>
                  <a:srgbClr val="002060"/>
                </a:solidFill>
                <a:latin typeface="Times New Roman" panose="02020603050405020304" pitchFamily="18" charset="0"/>
                <a:ea typeface="Times New Roman" panose="02020603050405020304" pitchFamily="18" charset="0"/>
              </a:rPr>
              <a:t>соглашение, согласно которому страховщик за определенное вознаграждение (страховую премию) принимает на себя обязательство возместить страхователю убытки или их часть (страховую сумму), возникшие вследствие предусмотренных в страховом договоре опасностей и/или случайностей (страховой случай), которым подвергаются страхователь или застрахованное им </a:t>
            </a:r>
            <a:r>
              <a:rPr lang="ru-RU" dirty="0" smtClean="0">
                <a:solidFill>
                  <a:srgbClr val="002060"/>
                </a:solidFill>
                <a:latin typeface="Times New Roman" panose="02020603050405020304" pitchFamily="18" charset="0"/>
                <a:ea typeface="Times New Roman" panose="02020603050405020304" pitchFamily="18" charset="0"/>
              </a:rPr>
              <a:t>имущество;</a:t>
            </a:r>
          </a:p>
          <a:p>
            <a:pPr marL="158115" indent="450215" algn="just">
              <a:lnSpc>
                <a:spcPct val="125000"/>
              </a:lnSpc>
              <a:spcAft>
                <a:spcPts val="0"/>
              </a:spcAft>
            </a:pPr>
            <a:r>
              <a:rPr lang="ru-RU" b="1" dirty="0" smtClean="0">
                <a:solidFill>
                  <a:srgbClr val="002060"/>
                </a:solidFill>
                <a:latin typeface="Times New Roman" panose="02020603050405020304" pitchFamily="18" charset="0"/>
                <a:ea typeface="Times New Roman" panose="02020603050405020304" pitchFamily="18" charset="0"/>
              </a:rPr>
              <a:t>резервирование </a:t>
            </a:r>
            <a:r>
              <a:rPr lang="ru-RU" b="1" dirty="0">
                <a:solidFill>
                  <a:srgbClr val="002060"/>
                </a:solidFill>
                <a:latin typeface="Times New Roman" panose="02020603050405020304" pitchFamily="18" charset="0"/>
                <a:ea typeface="Times New Roman" panose="02020603050405020304" pitchFamily="18" charset="0"/>
              </a:rPr>
              <a:t>средств, </a:t>
            </a:r>
            <a:r>
              <a:rPr lang="ru-RU" dirty="0">
                <a:solidFill>
                  <a:srgbClr val="002060"/>
                </a:solidFill>
                <a:latin typeface="Times New Roman" panose="02020603050405020304" pitchFamily="18" charset="0"/>
                <a:ea typeface="Times New Roman" panose="02020603050405020304" pitchFamily="18" charset="0"/>
              </a:rPr>
              <a:t>т.е. создание обособленных фондов возмещения </a:t>
            </a:r>
            <a:r>
              <a:rPr lang="ru-RU" dirty="0" smtClean="0">
                <a:solidFill>
                  <a:srgbClr val="002060"/>
                </a:solidFill>
                <a:latin typeface="Times New Roman" panose="02020603050405020304" pitchFamily="18" charset="0"/>
                <a:ea typeface="Times New Roman" panose="02020603050405020304" pitchFamily="18" charset="0"/>
              </a:rPr>
              <a:t>убытков;</a:t>
            </a:r>
          </a:p>
          <a:p>
            <a:pPr marL="158115" indent="450215" algn="just">
              <a:lnSpc>
                <a:spcPct val="125000"/>
              </a:lnSpc>
              <a:spcAft>
                <a:spcPts val="0"/>
              </a:spcAft>
            </a:pPr>
            <a:r>
              <a:rPr lang="ru-RU" b="1" dirty="0" err="1" smtClean="0">
                <a:solidFill>
                  <a:srgbClr val="002060"/>
                </a:solidFill>
                <a:latin typeface="Times New Roman" panose="02020603050405020304" pitchFamily="18" charset="0"/>
                <a:ea typeface="Times New Roman" panose="02020603050405020304" pitchFamily="18" charset="0"/>
              </a:rPr>
              <a:t>лимитирование</a:t>
            </a:r>
            <a:r>
              <a:rPr lang="ru-RU" b="1" dirty="0" smtClean="0">
                <a:solidFill>
                  <a:srgbClr val="002060"/>
                </a:solidFill>
                <a:latin typeface="Times New Roman" panose="02020603050405020304" pitchFamily="18" charset="0"/>
                <a:ea typeface="Times New Roman" panose="02020603050405020304" pitchFamily="18" charset="0"/>
              </a:rPr>
              <a:t> </a:t>
            </a:r>
            <a:r>
              <a:rPr lang="ru-RU" b="1" dirty="0">
                <a:solidFill>
                  <a:srgbClr val="002060"/>
                </a:solidFill>
                <a:latin typeface="Times New Roman" panose="02020603050405020304" pitchFamily="18" charset="0"/>
                <a:ea typeface="Times New Roman" panose="02020603050405020304" pitchFamily="18" charset="0"/>
              </a:rPr>
              <a:t>– </a:t>
            </a:r>
            <a:r>
              <a:rPr lang="ru-RU" dirty="0">
                <a:solidFill>
                  <a:srgbClr val="002060"/>
                </a:solidFill>
                <a:latin typeface="Times New Roman" panose="02020603050405020304" pitchFamily="18" charset="0"/>
                <a:ea typeface="Times New Roman" panose="02020603050405020304" pitchFamily="18" charset="0"/>
              </a:rPr>
              <a:t>установление системы ограничений, способствующей уменьшению степени </a:t>
            </a:r>
            <a:r>
              <a:rPr lang="ru-RU" dirty="0" smtClean="0">
                <a:solidFill>
                  <a:srgbClr val="002060"/>
                </a:solidFill>
                <a:latin typeface="Times New Roman" panose="02020603050405020304" pitchFamily="18" charset="0"/>
                <a:ea typeface="Times New Roman" panose="02020603050405020304" pitchFamily="18" charset="0"/>
              </a:rPr>
              <a:t>риска</a:t>
            </a:r>
            <a:r>
              <a:rPr lang="ru-RU" dirty="0">
                <a:solidFill>
                  <a:srgbClr val="002060"/>
                </a:solidFill>
                <a:latin typeface="Times New Roman" panose="02020603050405020304" pitchFamily="18" charset="0"/>
                <a:ea typeface="Times New Roman" panose="02020603050405020304" pitchFamily="18" charset="0"/>
              </a:rPr>
              <a:t>.</a:t>
            </a:r>
            <a:endParaRPr lang="ru-RU"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1266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2" name="Прямоугольник 1"/>
          <p:cNvSpPr/>
          <p:nvPr/>
        </p:nvSpPr>
        <p:spPr>
          <a:xfrm>
            <a:off x="429490" y="413196"/>
            <a:ext cx="10945092" cy="6500306"/>
          </a:xfrm>
          <a:prstGeom prst="rect">
            <a:avLst/>
          </a:prstGeom>
        </p:spPr>
        <p:txBody>
          <a:bodyPr wrap="square">
            <a:spAutoFit/>
          </a:bodyPr>
          <a:lstStyle/>
          <a:p>
            <a:pPr marL="158115" indent="450215" algn="just">
              <a:lnSpc>
                <a:spcPct val="150000"/>
              </a:lnSpc>
              <a:spcAft>
                <a:spcPts val="0"/>
              </a:spcAft>
            </a:pPr>
            <a:r>
              <a:rPr lang="ru-RU" sz="2000" b="1" dirty="0">
                <a:solidFill>
                  <a:srgbClr val="C00000"/>
                </a:solidFill>
                <a:latin typeface="Times New Roman" panose="02020603050405020304" pitchFamily="18" charset="0"/>
                <a:ea typeface="Times New Roman" panose="02020603050405020304" pitchFamily="18" charset="0"/>
              </a:rPr>
              <a:t>По степени допустимости риск бывает:</a:t>
            </a:r>
          </a:p>
          <a:p>
            <a:pPr marL="501015" indent="-342900" algn="just">
              <a:lnSpc>
                <a:spcPct val="150000"/>
              </a:lnSpc>
              <a:spcAft>
                <a:spcPts val="0"/>
              </a:spcAft>
              <a:buFont typeface="Wingdings" panose="05000000000000000000" pitchFamily="2" charset="2"/>
              <a:buChar char="v"/>
            </a:pPr>
            <a:r>
              <a:rPr lang="ru-RU" sz="2000" dirty="0" err="1" smtClean="0">
                <a:solidFill>
                  <a:srgbClr val="002060"/>
                </a:solidFill>
                <a:latin typeface="Times New Roman" panose="02020603050405020304" pitchFamily="18" charset="0"/>
                <a:ea typeface="Times New Roman" panose="02020603050405020304" pitchFamily="18" charset="0"/>
              </a:rPr>
              <a:t>пренебрижимый</a:t>
            </a:r>
            <a:r>
              <a:rPr lang="ru-RU" sz="2000" dirty="0">
                <a:solidFill>
                  <a:srgbClr val="002060"/>
                </a:solidFill>
                <a:latin typeface="Times New Roman" panose="02020603050405020304" pitchFamily="18" charset="0"/>
                <a:ea typeface="Times New Roman" panose="02020603050405020304" pitchFamily="18" charset="0"/>
              </a:rPr>
              <a:t>; </a:t>
            </a:r>
          </a:p>
          <a:p>
            <a:pPr marL="501015" indent="-342900" algn="just">
              <a:lnSpc>
                <a:spcPct val="150000"/>
              </a:lnSpc>
              <a:spcAft>
                <a:spcPts val="0"/>
              </a:spcAft>
              <a:buFont typeface="Wingdings" panose="05000000000000000000" pitchFamily="2" charset="2"/>
              <a:buChar char="v"/>
            </a:pPr>
            <a:r>
              <a:rPr lang="ru-RU" sz="2000" dirty="0" smtClean="0">
                <a:solidFill>
                  <a:srgbClr val="002060"/>
                </a:solidFill>
                <a:latin typeface="Times New Roman" panose="02020603050405020304" pitchFamily="18" charset="0"/>
                <a:ea typeface="Times New Roman" panose="02020603050405020304" pitchFamily="18" charset="0"/>
              </a:rPr>
              <a:t>приемлемый</a:t>
            </a:r>
            <a:r>
              <a:rPr lang="ru-RU" sz="2000" dirty="0">
                <a:solidFill>
                  <a:srgbClr val="002060"/>
                </a:solidFill>
                <a:latin typeface="Times New Roman" panose="02020603050405020304" pitchFamily="18" charset="0"/>
                <a:ea typeface="Times New Roman" panose="02020603050405020304" pitchFamily="18" charset="0"/>
              </a:rPr>
              <a:t>; </a:t>
            </a:r>
          </a:p>
          <a:p>
            <a:pPr marL="501015" indent="-342900" algn="just">
              <a:lnSpc>
                <a:spcPct val="150000"/>
              </a:lnSpc>
              <a:spcAft>
                <a:spcPts val="0"/>
              </a:spcAft>
              <a:buFont typeface="Wingdings" panose="05000000000000000000" pitchFamily="2" charset="2"/>
              <a:buChar char="v"/>
            </a:pPr>
            <a:r>
              <a:rPr lang="ru-RU" sz="2000" dirty="0" smtClean="0">
                <a:solidFill>
                  <a:srgbClr val="002060"/>
                </a:solidFill>
                <a:latin typeface="Times New Roman" panose="02020603050405020304" pitchFamily="18" charset="0"/>
                <a:ea typeface="Times New Roman" panose="02020603050405020304" pitchFamily="18" charset="0"/>
              </a:rPr>
              <a:t>предельно </a:t>
            </a:r>
            <a:r>
              <a:rPr lang="ru-RU" sz="2000" dirty="0">
                <a:solidFill>
                  <a:srgbClr val="002060"/>
                </a:solidFill>
                <a:latin typeface="Times New Roman" panose="02020603050405020304" pitchFamily="18" charset="0"/>
                <a:ea typeface="Times New Roman" panose="02020603050405020304" pitchFamily="18" charset="0"/>
              </a:rPr>
              <a:t>допустимый;</a:t>
            </a:r>
          </a:p>
          <a:p>
            <a:pPr marL="501015" indent="-342900" algn="just">
              <a:lnSpc>
                <a:spcPct val="150000"/>
              </a:lnSpc>
              <a:spcAft>
                <a:spcPts val="0"/>
              </a:spcAft>
              <a:buFont typeface="Wingdings" panose="05000000000000000000" pitchFamily="2" charset="2"/>
              <a:buChar char="v"/>
            </a:pPr>
            <a:r>
              <a:rPr lang="ru-RU" sz="2000" dirty="0" smtClean="0">
                <a:solidFill>
                  <a:srgbClr val="002060"/>
                </a:solidFill>
                <a:latin typeface="Times New Roman" panose="02020603050405020304" pitchFamily="18" charset="0"/>
                <a:ea typeface="Times New Roman" panose="02020603050405020304" pitchFamily="18" charset="0"/>
              </a:rPr>
              <a:t>чрезмерный</a:t>
            </a:r>
            <a:r>
              <a:rPr lang="ru-RU" sz="2000" dirty="0">
                <a:solidFill>
                  <a:srgbClr val="002060"/>
                </a:solidFill>
                <a:latin typeface="Times New Roman" panose="02020603050405020304" pitchFamily="18" charset="0"/>
                <a:ea typeface="Times New Roman" panose="02020603050405020304" pitchFamily="18" charset="0"/>
              </a:rPr>
              <a:t>. </a:t>
            </a:r>
            <a:endParaRPr lang="ru-RU" sz="2000" dirty="0" smtClean="0">
              <a:solidFill>
                <a:srgbClr val="002060"/>
              </a:solidFill>
              <a:latin typeface="Times New Roman" panose="02020603050405020304" pitchFamily="18" charset="0"/>
              <a:ea typeface="Times New Roman" panose="02020603050405020304" pitchFamily="18" charset="0"/>
            </a:endParaRPr>
          </a:p>
          <a:p>
            <a:pPr marL="501015" indent="-342900" algn="just">
              <a:lnSpc>
                <a:spcPct val="150000"/>
              </a:lnSpc>
              <a:spcAft>
                <a:spcPts val="0"/>
              </a:spcAft>
              <a:buFont typeface="Wingdings" panose="05000000000000000000" pitchFamily="2" charset="2"/>
              <a:buChar char="v"/>
            </a:pPr>
            <a:endParaRPr lang="ru-RU" sz="1400" dirty="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sz="2000" b="1" dirty="0" err="1">
                <a:solidFill>
                  <a:srgbClr val="002060"/>
                </a:solidFill>
                <a:latin typeface="Times New Roman" panose="02020603050405020304" pitchFamily="18" charset="0"/>
                <a:ea typeface="Times New Roman" panose="02020603050405020304" pitchFamily="18" charset="0"/>
              </a:rPr>
              <a:t>Пренебрежимый</a:t>
            </a:r>
            <a:r>
              <a:rPr lang="ru-RU" sz="2000" b="1" dirty="0">
                <a:solidFill>
                  <a:srgbClr val="002060"/>
                </a:solidFill>
                <a:latin typeface="Times New Roman" panose="02020603050405020304" pitchFamily="18" charset="0"/>
                <a:ea typeface="Times New Roman" panose="02020603050405020304" pitchFamily="18" charset="0"/>
              </a:rPr>
              <a:t> риск </a:t>
            </a:r>
            <a:r>
              <a:rPr lang="ru-RU" sz="2000" dirty="0">
                <a:solidFill>
                  <a:srgbClr val="002060"/>
                </a:solidFill>
                <a:latin typeface="Times New Roman" panose="02020603050405020304" pitchFamily="18" charset="0"/>
                <a:ea typeface="Times New Roman" panose="02020603050405020304" pitchFamily="18" charset="0"/>
              </a:rPr>
              <a:t>характеризуется низким уровнем, который находится в пределах допустимых отклонений естественного уровня. </a:t>
            </a:r>
          </a:p>
          <a:p>
            <a:pPr marL="158115" indent="450215" algn="just">
              <a:lnSpc>
                <a:spcPct val="150000"/>
              </a:lnSpc>
              <a:spcAft>
                <a:spcPts val="0"/>
              </a:spcAft>
            </a:pPr>
            <a:r>
              <a:rPr lang="ru-RU" sz="2000" b="1" dirty="0">
                <a:solidFill>
                  <a:srgbClr val="002060"/>
                </a:solidFill>
                <a:latin typeface="Times New Roman" panose="02020603050405020304" pitchFamily="18" charset="0"/>
                <a:ea typeface="Times New Roman" panose="02020603050405020304" pitchFamily="18" charset="0"/>
              </a:rPr>
              <a:t>Приемлемый риск – </a:t>
            </a:r>
            <a:r>
              <a:rPr lang="ru-RU" sz="2000" dirty="0">
                <a:solidFill>
                  <a:srgbClr val="002060"/>
                </a:solidFill>
                <a:latin typeface="Times New Roman" panose="02020603050405020304" pitchFamily="18" charset="0"/>
                <a:ea typeface="Times New Roman" panose="02020603050405020304" pitchFamily="18" charset="0"/>
              </a:rPr>
              <a:t>это допустимый уровень риска, оправданный с точки зрения экономических, социальных и экологических факторов.</a:t>
            </a:r>
          </a:p>
          <a:p>
            <a:pPr marL="158115" indent="450215" algn="just">
              <a:lnSpc>
                <a:spcPct val="150000"/>
              </a:lnSpc>
              <a:spcAft>
                <a:spcPts val="0"/>
              </a:spcAft>
            </a:pPr>
            <a:r>
              <a:rPr lang="ru-RU" sz="2000" b="1" dirty="0">
                <a:solidFill>
                  <a:srgbClr val="002060"/>
                </a:solidFill>
                <a:latin typeface="Times New Roman" panose="02020603050405020304" pitchFamily="18" charset="0"/>
                <a:ea typeface="Times New Roman" panose="02020603050405020304" pitchFamily="18" charset="0"/>
              </a:rPr>
              <a:t>Предельно допустимый риск </a:t>
            </a:r>
            <a:r>
              <a:rPr lang="ru-RU" sz="2000" dirty="0">
                <a:solidFill>
                  <a:srgbClr val="002060"/>
                </a:solidFill>
                <a:latin typeface="Times New Roman" panose="02020603050405020304" pitchFamily="18" charset="0"/>
                <a:ea typeface="Times New Roman" panose="02020603050405020304" pitchFamily="18" charset="0"/>
              </a:rPr>
              <a:t>характеризуется максимальным уровнем риском, который не должен увеличиваться независимо от ожидаемой прибыли</a:t>
            </a:r>
            <a:r>
              <a:rPr lang="ru-RU" sz="2000" b="1" dirty="0">
                <a:solidFill>
                  <a:srgbClr val="002060"/>
                </a:solidFill>
                <a:latin typeface="Times New Roman" panose="02020603050405020304" pitchFamily="18" charset="0"/>
                <a:ea typeface="Times New Roman" panose="02020603050405020304" pitchFamily="18" charset="0"/>
              </a:rPr>
              <a:t>. </a:t>
            </a:r>
          </a:p>
          <a:p>
            <a:pPr marL="158115" indent="450215" algn="just">
              <a:lnSpc>
                <a:spcPct val="150000"/>
              </a:lnSpc>
              <a:spcAft>
                <a:spcPts val="0"/>
              </a:spcAft>
            </a:pPr>
            <a:r>
              <a:rPr lang="ru-RU" sz="2000" b="1" dirty="0">
                <a:solidFill>
                  <a:srgbClr val="002060"/>
                </a:solidFill>
                <a:latin typeface="Times New Roman" panose="02020603050405020304" pitchFamily="18" charset="0"/>
                <a:ea typeface="Times New Roman" panose="02020603050405020304" pitchFamily="18" charset="0"/>
              </a:rPr>
              <a:t>Чрезмерный риск – </a:t>
            </a:r>
            <a:r>
              <a:rPr lang="ru-RU" sz="2000" dirty="0">
                <a:solidFill>
                  <a:srgbClr val="002060"/>
                </a:solidFill>
                <a:latin typeface="Times New Roman" panose="02020603050405020304" pitchFamily="18" charset="0"/>
                <a:ea typeface="Times New Roman" panose="02020603050405020304" pitchFamily="18" charset="0"/>
              </a:rPr>
              <a:t>риск с высоким уровнем, который в подавляющем большинстве случаев приводит к негативным последствиям.</a:t>
            </a:r>
          </a:p>
        </p:txBody>
      </p:sp>
    </p:spTree>
    <p:extLst>
      <p:ext uri="{BB962C8B-B14F-4D97-AF65-F5344CB8AC3E}">
        <p14:creationId xmlns:p14="http://schemas.microsoft.com/office/powerpoint/2010/main" val="2353834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541584" y="220218"/>
            <a:ext cx="9144000" cy="1585668"/>
          </a:xfrm>
        </p:spPr>
        <p:txBody>
          <a:bodyPr/>
          <a:lstStyle/>
          <a:p>
            <a:r>
              <a:rPr lang="ru-RU" dirty="0" smtClean="0">
                <a:solidFill>
                  <a:srgbClr val="C00000"/>
                </a:solidFill>
                <a:latin typeface="Times New Roman" panose="02020603050405020304" pitchFamily="18" charset="0"/>
                <a:cs typeface="Times New Roman" panose="02020603050405020304" pitchFamily="18" charset="0"/>
              </a:rPr>
              <a:t>План лекции:</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078182" y="2454625"/>
            <a:ext cx="8902194" cy="2677656"/>
          </a:xfrm>
          <a:prstGeom prst="rect">
            <a:avLst/>
          </a:prstGeom>
        </p:spPr>
        <p:txBody>
          <a:bodyPr wrap="square">
            <a:spAutoFit/>
          </a:bodyPr>
          <a:lstStyle/>
          <a:p>
            <a:pPr>
              <a:lnSpc>
                <a:spcPct val="150000"/>
              </a:lnSpc>
            </a:pPr>
            <a:r>
              <a:rPr lang="en-US" sz="2400" b="1" dirty="0" smtClean="0">
                <a:solidFill>
                  <a:srgbClr val="002060"/>
                </a:solidFill>
                <a:latin typeface="Times New Roman" panose="02020603050405020304" pitchFamily="18" charset="0"/>
                <a:cs typeface="Times New Roman" panose="02020603050405020304" pitchFamily="18" charset="0"/>
              </a:rPr>
              <a:t>1.</a:t>
            </a:r>
            <a:r>
              <a:rPr lang="ru-RU" sz="2400" b="1" dirty="0" smtClean="0">
                <a:solidFill>
                  <a:srgbClr val="002060"/>
                </a:solidFill>
                <a:latin typeface="Times New Roman" panose="02020603050405020304" pitchFamily="18" charset="0"/>
                <a:cs typeface="Times New Roman" panose="02020603050405020304" pitchFamily="18" charset="0"/>
              </a:rPr>
              <a:t>Категории «риск» и «неопределенность»: понятие и сущность.</a:t>
            </a:r>
          </a:p>
          <a:p>
            <a:pPr>
              <a:lnSpc>
                <a:spcPct val="200000"/>
              </a:lnSpc>
            </a:pPr>
            <a:r>
              <a:rPr lang="ru-RU" sz="2400" b="1" dirty="0">
                <a:solidFill>
                  <a:srgbClr val="002060"/>
                </a:solidFill>
                <a:latin typeface="Times New Roman" panose="02020603050405020304" pitchFamily="18" charset="0"/>
                <a:cs typeface="Times New Roman" panose="02020603050405020304" pitchFamily="18" charset="0"/>
              </a:rPr>
              <a:t>2. </a:t>
            </a:r>
            <a:r>
              <a:rPr lang="ru-RU" sz="2400" b="1" dirty="0" smtClean="0">
                <a:solidFill>
                  <a:srgbClr val="002060"/>
                </a:solidFill>
                <a:latin typeface="Times New Roman" panose="02020603050405020304" pitchFamily="18" charset="0"/>
                <a:cs typeface="Times New Roman" panose="02020603050405020304" pitchFamily="18" charset="0"/>
              </a:rPr>
              <a:t>Система </a:t>
            </a:r>
            <a:r>
              <a:rPr lang="ru-RU" sz="2400" b="1" dirty="0">
                <a:solidFill>
                  <a:srgbClr val="002060"/>
                </a:solidFill>
                <a:latin typeface="Times New Roman" panose="02020603050405020304" pitchFamily="18" charset="0"/>
                <a:cs typeface="Times New Roman" panose="02020603050405020304" pitchFamily="18" charset="0"/>
              </a:rPr>
              <a:t>рисков и их </a:t>
            </a:r>
            <a:r>
              <a:rPr lang="ru-RU" sz="2400" b="1" dirty="0" smtClean="0">
                <a:solidFill>
                  <a:srgbClr val="002060"/>
                </a:solidFill>
                <a:latin typeface="Times New Roman" panose="02020603050405020304" pitchFamily="18" charset="0"/>
                <a:cs typeface="Times New Roman" panose="02020603050405020304" pitchFamily="18" charset="0"/>
              </a:rPr>
              <a:t>классификация.</a:t>
            </a:r>
            <a:endParaRPr lang="ru-RU" sz="2400" b="1" dirty="0">
              <a:solidFill>
                <a:srgbClr val="002060"/>
              </a:solidFill>
              <a:latin typeface="Times New Roman" panose="02020603050405020304" pitchFamily="18" charset="0"/>
              <a:cs typeface="Times New Roman" panose="02020603050405020304" pitchFamily="18" charset="0"/>
            </a:endParaRPr>
          </a:p>
          <a:p>
            <a:pPr>
              <a:lnSpc>
                <a:spcPct val="200000"/>
              </a:lnSpc>
            </a:pPr>
            <a:endParaRPr lang="ru-RU" sz="2400" b="1" dirty="0">
              <a:solidFill>
                <a:srgbClr val="002060"/>
              </a:solidFill>
            </a:endParaRPr>
          </a:p>
        </p:txBody>
      </p:sp>
    </p:spTree>
    <p:extLst>
      <p:ext uri="{BB962C8B-B14F-4D97-AF65-F5344CB8AC3E}">
        <p14:creationId xmlns:p14="http://schemas.microsoft.com/office/powerpoint/2010/main" val="32192434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302326" y="166254"/>
            <a:ext cx="9836728" cy="914401"/>
          </a:xfrm>
        </p:spPr>
        <p:txBody>
          <a:bodyPr>
            <a:normAutofit fontScale="90000"/>
          </a:bodyPr>
          <a:lstStyle/>
          <a:p>
            <a:r>
              <a:rPr lang="en-US" sz="3600" dirty="0" smtClean="0">
                <a:solidFill>
                  <a:srgbClr val="C00000"/>
                </a:solidFill>
                <a:latin typeface="Times New Roman" panose="02020603050405020304" pitchFamily="18" charset="0"/>
                <a:cs typeface="Times New Roman" panose="02020603050405020304" pitchFamily="18" charset="0"/>
              </a:rPr>
              <a:t>1.</a:t>
            </a:r>
            <a:r>
              <a:rPr lang="ru-RU" sz="3600" dirty="0">
                <a:solidFill>
                  <a:srgbClr val="C00000"/>
                </a:solidFill>
                <a:latin typeface="Times New Roman" panose="02020603050405020304" pitchFamily="18" charset="0"/>
                <a:cs typeface="Times New Roman" panose="02020603050405020304" pitchFamily="18" charset="0"/>
              </a:rPr>
              <a:t> Категории «риск» и «неопределенность»: понятие и сущность</a:t>
            </a:r>
          </a:p>
        </p:txBody>
      </p:sp>
      <p:sp>
        <p:nvSpPr>
          <p:cNvPr id="3" name="Прямоугольник 2"/>
          <p:cNvSpPr/>
          <p:nvPr/>
        </p:nvSpPr>
        <p:spPr>
          <a:xfrm>
            <a:off x="720435" y="955964"/>
            <a:ext cx="11000509" cy="6370975"/>
          </a:xfrm>
          <a:prstGeom prst="rect">
            <a:avLst/>
          </a:prstGeom>
        </p:spPr>
        <p:txBody>
          <a:bodyPr wrap="square">
            <a:spAutoFit/>
          </a:bodyPr>
          <a:lstStyle/>
          <a:p>
            <a:pPr marL="158115" indent="450215" algn="just">
              <a:lnSpc>
                <a:spcPct val="150000"/>
              </a:lnSpc>
              <a:spcAft>
                <a:spcPts val="0"/>
              </a:spcAft>
            </a:pPr>
            <a:r>
              <a:rPr lang="ru-RU" b="1" dirty="0">
                <a:solidFill>
                  <a:srgbClr val="002060"/>
                </a:solidFill>
                <a:latin typeface="Times New Roman" panose="02020603050405020304" pitchFamily="18" charset="0"/>
                <a:ea typeface="Times New Roman" panose="02020603050405020304" pitchFamily="18" charset="0"/>
              </a:rPr>
              <a:t>Любая сфера деятельности человека так или иначе связана с риском ввиду влияния на исход принимаемых людьми решений множества субъективных и объективных факторов</a:t>
            </a:r>
            <a:r>
              <a:rPr lang="ru-RU" b="1" dirty="0" smtClean="0">
                <a:solidFill>
                  <a:srgbClr val="002060"/>
                </a:solidFill>
                <a:latin typeface="Times New Roman" panose="02020603050405020304" pitchFamily="18" charset="0"/>
                <a:ea typeface="Times New Roman" panose="02020603050405020304" pitchFamily="18" charset="0"/>
              </a:rPr>
              <a:t>.</a:t>
            </a:r>
          </a:p>
          <a:p>
            <a:pPr marL="158115" indent="450215" algn="just">
              <a:lnSpc>
                <a:spcPct val="150000"/>
              </a:lnSpc>
              <a:spcAft>
                <a:spcPts val="0"/>
              </a:spcAft>
            </a:pPr>
            <a:r>
              <a:rPr lang="ru-RU" dirty="0" smtClean="0">
                <a:latin typeface="Times New Roman" panose="02020603050405020304" pitchFamily="18" charset="0"/>
                <a:ea typeface="Times New Roman" panose="02020603050405020304" pitchFamily="18" charset="0"/>
              </a:rPr>
              <a:t> </a:t>
            </a:r>
            <a:endParaRPr lang="ru-RU" sz="2000" dirty="0">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b="1" dirty="0">
                <a:solidFill>
                  <a:srgbClr val="002060"/>
                </a:solidFill>
                <a:latin typeface="Times New Roman" panose="02020603050405020304" pitchFamily="18" charset="0"/>
                <a:ea typeface="Times New Roman" panose="02020603050405020304" pitchFamily="18" charset="0"/>
              </a:rPr>
              <a:t>Функционирование в формате рыночных отношений характеризуется неполной информационной открытостью, наличием противоречий, стохастичностью, поэтому при принятии управленческих решений следует учитывать влияние риска. </a:t>
            </a:r>
            <a:endParaRPr lang="ru-RU" b="1" dirty="0" smtClean="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endParaRPr lang="ru-RU" sz="1600" b="1" dirty="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b="1" dirty="0" smtClean="0">
                <a:solidFill>
                  <a:srgbClr val="002060"/>
                </a:solidFill>
                <a:latin typeface="Times New Roman" panose="02020603050405020304" pitchFamily="18" charset="0"/>
                <a:ea typeface="Times New Roman" panose="02020603050405020304" pitchFamily="18" charset="0"/>
              </a:rPr>
              <a:t>Избежание </a:t>
            </a:r>
            <a:r>
              <a:rPr lang="ru-RU" b="1" dirty="0">
                <a:solidFill>
                  <a:srgbClr val="002060"/>
                </a:solidFill>
                <a:latin typeface="Times New Roman" panose="02020603050405020304" pitchFamily="18" charset="0"/>
                <a:ea typeface="Times New Roman" panose="02020603050405020304" pitchFamily="18" charset="0"/>
              </a:rPr>
              <a:t>риска предполагает, что основная цель предпринимательской деятельности – получение прибыли – достигнута не будет, следовательно, предприниматель должен владеть методами оценки и управления риском в целях смягчения последствий рисковых событий. </a:t>
            </a:r>
            <a:endParaRPr lang="ru-RU" b="1" dirty="0" smtClean="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endParaRPr lang="ru-RU" sz="1600" b="1" dirty="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b="1" dirty="0">
                <a:solidFill>
                  <a:srgbClr val="002060"/>
                </a:solidFill>
                <a:latin typeface="Times New Roman" panose="02020603050405020304" pitchFamily="18" charset="0"/>
                <a:ea typeface="Times New Roman" panose="02020603050405020304" pitchFamily="18" charset="0"/>
              </a:rPr>
              <a:t>Предпринимательские решения в большинстве случаев связаны с выбором сценария развития событий из нескольких возможных альтернатив и принимаются в условиях неопределенности прогнозирования их результатов.</a:t>
            </a:r>
            <a:endParaRPr lang="ru-RU" b="1" dirty="0" smtClean="0">
              <a:solidFill>
                <a:srgbClr val="002060"/>
              </a:solidFill>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54494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31273" y="141077"/>
            <a:ext cx="11180618" cy="600164"/>
          </a:xfrm>
          <a:prstGeom prst="rect">
            <a:avLst/>
          </a:prstGeom>
        </p:spPr>
        <p:txBody>
          <a:bodyPr wrap="square">
            <a:spAutoFit/>
          </a:bodyPr>
          <a:lstStyle/>
          <a:p>
            <a:pPr algn="just">
              <a:lnSpc>
                <a:spcPct val="150000"/>
              </a:lnSpc>
              <a:spcAft>
                <a:spcPts val="0"/>
              </a:spcAft>
            </a:pPr>
            <a:r>
              <a:rPr lang="ru-RU" sz="2200" b="1" dirty="0" smtClean="0">
                <a:solidFill>
                  <a:srgbClr val="C00000"/>
                </a:solidFill>
                <a:latin typeface="Arial" panose="020B0604020202020204" pitchFamily="34" charset="0"/>
                <a:ea typeface="Times New Roman" panose="02020603050405020304" pitchFamily="18" charset="0"/>
              </a:rPr>
              <a:t>Основные причины </a:t>
            </a:r>
            <a:r>
              <a:rPr lang="ru-RU" sz="2200" b="1" dirty="0">
                <a:solidFill>
                  <a:srgbClr val="C00000"/>
                </a:solidFill>
                <a:latin typeface="Arial" panose="020B0604020202020204" pitchFamily="34" charset="0"/>
                <a:ea typeface="Times New Roman" panose="02020603050405020304" pitchFamily="18" charset="0"/>
              </a:rPr>
              <a:t>неточности и недостоверности плановых </a:t>
            </a:r>
            <a:r>
              <a:rPr lang="ru-RU" sz="2200" b="1" dirty="0" smtClean="0">
                <a:solidFill>
                  <a:srgbClr val="C00000"/>
                </a:solidFill>
                <a:latin typeface="Arial" panose="020B0604020202020204" pitchFamily="34" charset="0"/>
                <a:ea typeface="Times New Roman" panose="02020603050405020304" pitchFamily="18" charset="0"/>
              </a:rPr>
              <a:t>параметров:</a:t>
            </a:r>
            <a:endParaRPr lang="ru-RU" sz="2200" b="1" dirty="0">
              <a:solidFill>
                <a:srgbClr val="C00000"/>
              </a:solidFill>
              <a:effectLst/>
              <a:latin typeface="Arial" panose="020B0604020202020204" pitchFamily="34" charset="0"/>
              <a:ea typeface="Times New Roman" panose="02020603050405020304" pitchFamily="18" charset="0"/>
            </a:endParaRPr>
          </a:p>
        </p:txBody>
      </p:sp>
      <p:sp>
        <p:nvSpPr>
          <p:cNvPr id="2" name="Прямоугольник 1"/>
          <p:cNvSpPr/>
          <p:nvPr/>
        </p:nvSpPr>
        <p:spPr>
          <a:xfrm>
            <a:off x="484909" y="955558"/>
            <a:ext cx="11319163" cy="5444054"/>
          </a:xfrm>
          <a:prstGeom prst="rect">
            <a:avLst/>
          </a:prstGeom>
        </p:spPr>
        <p:txBody>
          <a:bodyPr wrap="square">
            <a:spAutoFit/>
          </a:bodyPr>
          <a:lstStyle/>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неполнота или искаженность информации о составе, значимости, взаимообусловленности, тенденциях изменения существенных технико-технологических или финансово-экономических плановых показателей;</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ошибки в расчетах показателей вследствие неточного использования оценочных методик либо неверного подбора  методов прогнозирования;</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производственно-технологические и техногенные нарушения и сбои;</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колебания спроса на производимую продукцию и валютных курсов;</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закрытость или неточность сведений о финансовом состоянии и деловой репутации партнеров, что может вызвать невыполнение договорных обязательств, нарушение сроков оплаты и даже банкротство контрагентов;</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нечеткость поставленных целей контрагентов, неопределенность их интересов и действий;</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неустойчивость природно-климатических условий, возможность стихийных бедствий;</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нестабильность политической ситуации, угроза негативных изменений в экономике; </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dirty="0">
                <a:solidFill>
                  <a:srgbClr val="002060"/>
                </a:solidFill>
                <a:latin typeface="Times New Roman" panose="02020603050405020304" pitchFamily="18" charset="0"/>
                <a:ea typeface="Times New Roman" panose="02020603050405020304" pitchFamily="18" charset="0"/>
              </a:rPr>
              <a:t>несовершенство финансово-экономического законодательства и неустойчивость текущей экономической ситуации, условий инвестирования, формирования, распределения и использования прибыли.</a:t>
            </a:r>
            <a:endParaRPr lang="ru-RU"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96685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74073" y="473586"/>
            <a:ext cx="11485418" cy="5170646"/>
          </a:xfrm>
          <a:prstGeom prst="rect">
            <a:avLst/>
          </a:prstGeom>
        </p:spPr>
        <p:txBody>
          <a:bodyPr wrap="square">
            <a:spAutoFit/>
          </a:bodyPr>
          <a:lstStyle/>
          <a:p>
            <a:pPr algn="just">
              <a:lnSpc>
                <a:spcPct val="150000"/>
              </a:lnSpc>
            </a:pPr>
            <a:r>
              <a:rPr lang="ru-RU" b="1" dirty="0">
                <a:solidFill>
                  <a:srgbClr val="C00000"/>
                </a:solidFill>
                <a:latin typeface="Times New Roman" panose="02020603050405020304" pitchFamily="18" charset="0"/>
                <a:cs typeface="Times New Roman" panose="02020603050405020304" pitchFamily="18" charset="0"/>
              </a:rPr>
              <a:t>Наличие элементов неопределенности обусловливает возникновение ситуаций, не имеющих однозначного исхода (решения). Если существует возможность не только качественной и количественной оценки вероятности какого-либо из вариантов, то можно говорить о рисковой ситуации, которая связана со статистическими процессами и характеризуется следующими условиями</a:t>
            </a:r>
            <a:r>
              <a:rPr lang="ru-RU" b="1" dirty="0" smtClean="0">
                <a:solidFill>
                  <a:srgbClr val="C00000"/>
                </a:solidFill>
                <a:latin typeface="Times New Roman" panose="02020603050405020304" pitchFamily="18" charset="0"/>
                <a:cs typeface="Times New Roman" panose="02020603050405020304" pitchFamily="18" charset="0"/>
              </a:rPr>
              <a:t>:</a:t>
            </a:r>
          </a:p>
          <a:p>
            <a:pPr algn="just">
              <a:lnSpc>
                <a:spcPct val="150000"/>
              </a:lnSpc>
            </a:pPr>
            <a:endParaRPr lang="ru-RU" b="1" dirty="0">
              <a:solidFill>
                <a:srgbClr val="C00000"/>
              </a:solidFill>
              <a:latin typeface="Times New Roman" panose="02020603050405020304" pitchFamily="18" charset="0"/>
              <a:cs typeface="Times New Roman" panose="02020603050405020304" pitchFamily="18" charset="0"/>
            </a:endParaRPr>
          </a:p>
          <a:p>
            <a:pPr marL="285750" lvl="0" indent="-285750" algn="just">
              <a:lnSpc>
                <a:spcPct val="150000"/>
              </a:lnSpc>
              <a:buFont typeface="Wingdings" panose="05000000000000000000" pitchFamily="2" charset="2"/>
              <a:buChar char="q"/>
            </a:pPr>
            <a:r>
              <a:rPr lang="ru-RU" b="1" dirty="0">
                <a:solidFill>
                  <a:srgbClr val="002060"/>
                </a:solidFill>
                <a:latin typeface="Times New Roman" panose="02020603050405020304" pitchFamily="18" charset="0"/>
                <a:cs typeface="Times New Roman" panose="02020603050405020304" pitchFamily="18" charset="0"/>
              </a:rPr>
              <a:t>наличие неопределенности, что проявляется в отсутствии достоверной и полной информации о будущем;</a:t>
            </a:r>
          </a:p>
          <a:p>
            <a:pPr marL="285750" lvl="0" indent="-285750" algn="just">
              <a:lnSpc>
                <a:spcPct val="150000"/>
              </a:lnSpc>
              <a:buFont typeface="Wingdings" panose="05000000000000000000" pitchFamily="2" charset="2"/>
              <a:buChar char="q"/>
            </a:pPr>
            <a:r>
              <a:rPr lang="ru-RU" b="1" dirty="0">
                <a:solidFill>
                  <a:srgbClr val="002060"/>
                </a:solidFill>
                <a:latin typeface="Times New Roman" panose="02020603050405020304" pitchFamily="18" charset="0"/>
                <a:cs typeface="Times New Roman" panose="02020603050405020304" pitchFamily="18" charset="0"/>
              </a:rPr>
              <a:t>наличие нескольких альтернативных вариантов исходов (развития будущего);</a:t>
            </a:r>
          </a:p>
          <a:p>
            <a:pPr marL="285750" lvl="0" indent="-285750" algn="just">
              <a:lnSpc>
                <a:spcPct val="150000"/>
              </a:lnSpc>
              <a:buFont typeface="Wingdings" panose="05000000000000000000" pitchFamily="2" charset="2"/>
              <a:buChar char="q"/>
            </a:pPr>
            <a:r>
              <a:rPr lang="ru-RU" b="1" dirty="0">
                <a:solidFill>
                  <a:srgbClr val="002060"/>
                </a:solidFill>
                <a:latin typeface="Times New Roman" panose="02020603050405020304" pitchFamily="18" charset="0"/>
                <a:cs typeface="Times New Roman" panose="02020603050405020304" pitchFamily="18" charset="0"/>
              </a:rPr>
              <a:t>оценка вероятности осуществления альтернативных вариантов; </a:t>
            </a:r>
          </a:p>
          <a:p>
            <a:pPr marL="285750" lvl="0" indent="-285750" algn="just">
              <a:lnSpc>
                <a:spcPct val="150000"/>
              </a:lnSpc>
              <a:buFont typeface="Wingdings" panose="05000000000000000000" pitchFamily="2" charset="2"/>
              <a:buChar char="q"/>
            </a:pPr>
            <a:r>
              <a:rPr lang="ru-RU" b="1" dirty="0">
                <a:solidFill>
                  <a:srgbClr val="002060"/>
                </a:solidFill>
                <a:latin typeface="Times New Roman" panose="02020603050405020304" pitchFamily="18" charset="0"/>
                <a:cs typeface="Times New Roman" panose="02020603050405020304" pitchFamily="18" charset="0"/>
              </a:rPr>
              <a:t>необходимость выбора альтернативы (в том числе и отказ от выбора); </a:t>
            </a:r>
          </a:p>
          <a:p>
            <a:pPr marL="285750" lvl="0" indent="-285750" algn="just">
              <a:lnSpc>
                <a:spcPct val="150000"/>
              </a:lnSpc>
              <a:buFont typeface="Wingdings" panose="05000000000000000000" pitchFamily="2" charset="2"/>
              <a:buChar char="q"/>
            </a:pPr>
            <a:r>
              <a:rPr lang="ru-RU" b="1" dirty="0">
                <a:solidFill>
                  <a:srgbClr val="002060"/>
                </a:solidFill>
                <a:latin typeface="Times New Roman" panose="02020603050405020304" pitchFamily="18" charset="0"/>
                <a:cs typeface="Times New Roman" panose="02020603050405020304" pitchFamily="18" charset="0"/>
              </a:rPr>
              <a:t>возможность материальных, нравственных и других потерь, связанных с наступлением рисковой ситуации.</a:t>
            </a:r>
          </a:p>
          <a:p>
            <a:pPr algn="just">
              <a:lnSpc>
                <a:spcPct val="150000"/>
              </a:lnSpc>
              <a:spcAft>
                <a:spcPts val="0"/>
              </a:spcAft>
            </a:pPr>
            <a:endParaRPr lang="ru-RU" sz="2200" b="1" dirty="0">
              <a:solidFill>
                <a:srgbClr val="C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75262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6418" y="0"/>
            <a:ext cx="11021291" cy="4247317"/>
          </a:xfrm>
          <a:prstGeom prst="rect">
            <a:avLst/>
          </a:prstGeom>
        </p:spPr>
        <p:txBody>
          <a:bodyPr wrap="square">
            <a:spAutoFit/>
          </a:bodyPr>
          <a:lstStyle/>
          <a:p>
            <a:pPr marL="158115" indent="450215" algn="just">
              <a:lnSpc>
                <a:spcPct val="150000"/>
              </a:lnSpc>
              <a:spcAft>
                <a:spcPts val="0"/>
              </a:spcAft>
            </a:pPr>
            <a:r>
              <a:rPr lang="ru-RU" sz="2400" b="1" dirty="0">
                <a:solidFill>
                  <a:srgbClr val="C00000"/>
                </a:solidFill>
                <a:latin typeface="Times New Roman" panose="02020603050405020304" pitchFamily="18" charset="0"/>
                <a:ea typeface="Times New Roman" panose="02020603050405020304" pitchFamily="18" charset="0"/>
              </a:rPr>
              <a:t>В явлении «риск» выделим следующие основные элементы, взаимосвязь которых и составляет его сущность: </a:t>
            </a:r>
            <a:endParaRPr lang="ru-RU" sz="2000" b="1" dirty="0">
              <a:solidFill>
                <a:srgbClr val="C00000"/>
              </a:solidFill>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sz="2200" b="1" dirty="0">
                <a:solidFill>
                  <a:srgbClr val="002060"/>
                </a:solidFill>
                <a:latin typeface="Times New Roman" panose="02020603050405020304" pitchFamily="18" charset="0"/>
                <a:ea typeface="Times New Roman" panose="02020603050405020304" pitchFamily="18" charset="0"/>
              </a:rPr>
              <a:t>возможность отклонения от предполагаемой цели, ради которой осуществлялась выбранная альтернатива; </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sz="2200" b="1" dirty="0">
                <a:solidFill>
                  <a:srgbClr val="002060"/>
                </a:solidFill>
                <a:latin typeface="Times New Roman" panose="02020603050405020304" pitchFamily="18" charset="0"/>
                <a:ea typeface="Times New Roman" panose="02020603050405020304" pitchFamily="18" charset="0"/>
              </a:rPr>
              <a:t>вероятность достижения желаемого результата;</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sz="2200" b="1" dirty="0">
                <a:solidFill>
                  <a:srgbClr val="002060"/>
                </a:solidFill>
                <a:latin typeface="Times New Roman" panose="02020603050405020304" pitchFamily="18" charset="0"/>
                <a:ea typeface="Times New Roman" panose="02020603050405020304" pitchFamily="18" charset="0"/>
              </a:rPr>
              <a:t>отсутствие уверенности в достижении поставленной цели;</a:t>
            </a:r>
          </a:p>
          <a:p>
            <a:pPr marL="342900" lvl="0" indent="-342900" algn="just">
              <a:lnSpc>
                <a:spcPct val="150000"/>
              </a:lnSpc>
              <a:spcAft>
                <a:spcPts val="0"/>
              </a:spcAft>
              <a:buFont typeface="Wingdings" panose="05000000000000000000" pitchFamily="2" charset="2"/>
              <a:buChar char=""/>
              <a:tabLst>
                <a:tab pos="180340" algn="l"/>
                <a:tab pos="630555" algn="l"/>
              </a:tabLst>
            </a:pPr>
            <a:r>
              <a:rPr lang="ru-RU" sz="2200" b="1" dirty="0">
                <a:solidFill>
                  <a:srgbClr val="002060"/>
                </a:solidFill>
                <a:latin typeface="Times New Roman" panose="02020603050405020304" pitchFamily="18" charset="0"/>
                <a:ea typeface="Times New Roman" panose="02020603050405020304" pitchFamily="18" charset="0"/>
              </a:rPr>
              <a:t>возможность материальных, нравственных и других потерь, связанных с осуществлением выбранной в условиях неопределенности альтернативы.</a:t>
            </a:r>
            <a:endParaRPr lang="ru-RU" sz="2200" b="1" dirty="0">
              <a:solidFill>
                <a:srgbClr val="002060"/>
              </a:solidFill>
              <a:effectLst/>
              <a:latin typeface="Times New Roman" panose="02020603050405020304" pitchFamily="18" charset="0"/>
              <a:ea typeface="Times New Roman" panose="02020603050405020304" pitchFamily="18" charset="0"/>
            </a:endParaRPr>
          </a:p>
        </p:txBody>
      </p:sp>
      <p:sp>
        <p:nvSpPr>
          <p:cNvPr id="7" name="Прямоугольник 6"/>
          <p:cNvSpPr/>
          <p:nvPr/>
        </p:nvSpPr>
        <p:spPr>
          <a:xfrm>
            <a:off x="1139536" y="4353764"/>
            <a:ext cx="9615054" cy="2154436"/>
          </a:xfrm>
          <a:prstGeom prst="rect">
            <a:avLst/>
          </a:prstGeom>
        </p:spPr>
        <p:txBody>
          <a:bodyPr wrap="square">
            <a:spAutoFit/>
          </a:bodyPr>
          <a:lstStyle/>
          <a:p>
            <a:r>
              <a:rPr lang="ru-RU" sz="2600" b="1" dirty="0">
                <a:solidFill>
                  <a:srgbClr val="C00000"/>
                </a:solidFill>
                <a:latin typeface="Times New Roman" panose="02020603050405020304" pitchFamily="18" charset="0"/>
                <a:ea typeface="Times New Roman" panose="02020603050405020304" pitchFamily="18" charset="0"/>
              </a:rPr>
              <a:t>К основным чертам категории «риск» также относятся: </a:t>
            </a:r>
            <a:endParaRPr lang="ru-RU" sz="2600" b="1" dirty="0" smtClean="0">
              <a:solidFill>
                <a:srgbClr val="C00000"/>
              </a:solidFill>
              <a:latin typeface="Times New Roman" panose="02020603050405020304" pitchFamily="18" charset="0"/>
              <a:ea typeface="Times New Roman" panose="02020603050405020304" pitchFamily="18" charset="0"/>
            </a:endParaRPr>
          </a:p>
          <a:p>
            <a:pPr marL="285750" indent="-285750" algn="just">
              <a:lnSpc>
                <a:spcPct val="200000"/>
              </a:lnSpc>
              <a:buFont typeface="Wingdings" panose="05000000000000000000" pitchFamily="2" charset="2"/>
              <a:buChar char="ü"/>
            </a:pPr>
            <a:r>
              <a:rPr lang="ru-RU" b="1" dirty="0" smtClean="0">
                <a:solidFill>
                  <a:srgbClr val="002060"/>
                </a:solidFill>
                <a:latin typeface="Times New Roman" panose="02020603050405020304" pitchFamily="18" charset="0"/>
                <a:ea typeface="Times New Roman" panose="02020603050405020304" pitchFamily="18" charset="0"/>
              </a:rPr>
              <a:t>противоречивость</a:t>
            </a:r>
            <a:r>
              <a:rPr lang="ru-RU" b="1" dirty="0">
                <a:solidFill>
                  <a:srgbClr val="002060"/>
                </a:solidFill>
                <a:latin typeface="Times New Roman" panose="02020603050405020304" pitchFamily="18" charset="0"/>
                <a:ea typeface="Times New Roman" panose="02020603050405020304" pitchFamily="18" charset="0"/>
              </a:rPr>
              <a:t>; </a:t>
            </a:r>
            <a:endParaRPr lang="ru-RU" b="1" dirty="0" smtClean="0">
              <a:solidFill>
                <a:srgbClr val="002060"/>
              </a:solidFill>
              <a:latin typeface="Times New Roman" panose="02020603050405020304" pitchFamily="18" charset="0"/>
              <a:ea typeface="Times New Roman" panose="02020603050405020304" pitchFamily="18" charset="0"/>
            </a:endParaRPr>
          </a:p>
          <a:p>
            <a:pPr marL="285750" indent="-285750" algn="just">
              <a:lnSpc>
                <a:spcPct val="200000"/>
              </a:lnSpc>
              <a:buFont typeface="Wingdings" panose="05000000000000000000" pitchFamily="2" charset="2"/>
              <a:buChar char="ü"/>
            </a:pPr>
            <a:r>
              <a:rPr lang="ru-RU" b="1" dirty="0" smtClean="0">
                <a:solidFill>
                  <a:srgbClr val="002060"/>
                </a:solidFill>
                <a:latin typeface="Times New Roman" panose="02020603050405020304" pitchFamily="18" charset="0"/>
                <a:ea typeface="Times New Roman" panose="02020603050405020304" pitchFamily="18" charset="0"/>
              </a:rPr>
              <a:t>альтернативность</a:t>
            </a:r>
            <a:r>
              <a:rPr lang="ru-RU" b="1" dirty="0">
                <a:solidFill>
                  <a:srgbClr val="002060"/>
                </a:solidFill>
                <a:latin typeface="Times New Roman" panose="02020603050405020304" pitchFamily="18" charset="0"/>
                <a:ea typeface="Times New Roman" panose="02020603050405020304" pitchFamily="18" charset="0"/>
              </a:rPr>
              <a:t>; </a:t>
            </a:r>
            <a:endParaRPr lang="ru-RU" b="1" dirty="0" smtClean="0">
              <a:solidFill>
                <a:srgbClr val="002060"/>
              </a:solidFill>
              <a:latin typeface="Times New Roman" panose="02020603050405020304" pitchFamily="18" charset="0"/>
              <a:ea typeface="Times New Roman" panose="02020603050405020304" pitchFamily="18" charset="0"/>
            </a:endParaRPr>
          </a:p>
          <a:p>
            <a:pPr marL="285750" indent="-285750" algn="just">
              <a:lnSpc>
                <a:spcPct val="200000"/>
              </a:lnSpc>
              <a:buFont typeface="Wingdings" panose="05000000000000000000" pitchFamily="2" charset="2"/>
              <a:buChar char="ü"/>
            </a:pPr>
            <a:r>
              <a:rPr lang="ru-RU" b="1" dirty="0" smtClean="0">
                <a:solidFill>
                  <a:srgbClr val="002060"/>
                </a:solidFill>
                <a:latin typeface="Times New Roman" panose="02020603050405020304" pitchFamily="18" charset="0"/>
                <a:ea typeface="Times New Roman" panose="02020603050405020304" pitchFamily="18" charset="0"/>
              </a:rPr>
              <a:t>неопределенность</a:t>
            </a:r>
            <a:r>
              <a:rPr lang="ru-RU" b="1" dirty="0">
                <a:solidFill>
                  <a:srgbClr val="002060"/>
                </a:solidFill>
                <a:latin typeface="Times New Roman" panose="02020603050405020304" pitchFamily="18" charset="0"/>
                <a:ea typeface="Times New Roman" panose="02020603050405020304" pitchFamily="18" charset="0"/>
              </a:rPr>
              <a:t>. </a:t>
            </a:r>
            <a:endParaRPr lang="ru-RU" b="1" dirty="0">
              <a:solidFill>
                <a:srgbClr val="002060"/>
              </a:solidFill>
            </a:endParaRPr>
          </a:p>
        </p:txBody>
      </p:sp>
    </p:spTree>
    <p:extLst>
      <p:ext uri="{BB962C8B-B14F-4D97-AF65-F5344CB8AC3E}">
        <p14:creationId xmlns:p14="http://schemas.microsoft.com/office/powerpoint/2010/main" val="2608441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30" name="Прямоугольник 29"/>
          <p:cNvSpPr/>
          <p:nvPr/>
        </p:nvSpPr>
        <p:spPr>
          <a:xfrm>
            <a:off x="720436" y="723873"/>
            <a:ext cx="10986654" cy="5493812"/>
          </a:xfrm>
          <a:prstGeom prst="rect">
            <a:avLst/>
          </a:prstGeom>
        </p:spPr>
        <p:txBody>
          <a:bodyPr wrap="square">
            <a:spAutoFit/>
          </a:bodyPr>
          <a:lstStyle/>
          <a:p>
            <a:pPr algn="ctr"/>
            <a:r>
              <a:rPr lang="ru-RU" sz="3600" b="1" dirty="0" smtClean="0">
                <a:solidFill>
                  <a:srgbClr val="C00000"/>
                </a:solidFill>
                <a:latin typeface="Times New Roman" panose="02020603050405020304" pitchFamily="18" charset="0"/>
                <a:ea typeface="Times New Roman" panose="02020603050405020304" pitchFamily="18" charset="0"/>
              </a:rPr>
              <a:t>Стороны риска</a:t>
            </a:r>
          </a:p>
          <a:p>
            <a:pPr algn="just">
              <a:lnSpc>
                <a:spcPct val="150000"/>
              </a:lnSpc>
            </a:pPr>
            <a:r>
              <a:rPr lang="ru-RU" sz="2600" b="1" dirty="0" smtClean="0">
                <a:solidFill>
                  <a:srgbClr val="002060"/>
                </a:solidFill>
                <a:latin typeface="Times New Roman" panose="02020603050405020304" pitchFamily="18" charset="0"/>
                <a:ea typeface="Times New Roman" panose="02020603050405020304" pitchFamily="18" charset="0"/>
              </a:rPr>
              <a:t>1.Объективная</a:t>
            </a:r>
          </a:p>
          <a:p>
            <a:pPr algn="just">
              <a:lnSpc>
                <a:spcPct val="150000"/>
              </a:lnSpc>
            </a:pPr>
            <a:r>
              <a:rPr lang="ru-RU" sz="2200" b="1" i="1" dirty="0">
                <a:solidFill>
                  <a:srgbClr val="C00000"/>
                </a:solidFill>
                <a:latin typeface="Times New Roman" panose="02020603050405020304" pitchFamily="18" charset="0"/>
                <a:ea typeface="Times New Roman" panose="02020603050405020304" pitchFamily="18" charset="0"/>
              </a:rPr>
              <a:t>Объективная сторона обусловлена:</a:t>
            </a:r>
          </a:p>
          <a:p>
            <a:pPr algn="just">
              <a:lnSpc>
                <a:spcPct val="150000"/>
              </a:lnSpc>
            </a:pPr>
            <a:r>
              <a:rPr lang="ru-RU" sz="2200" b="1" i="1" dirty="0">
                <a:solidFill>
                  <a:srgbClr val="C00000"/>
                </a:solidFill>
                <a:latin typeface="Times New Roman" panose="02020603050405020304" pitchFamily="18" charset="0"/>
                <a:ea typeface="Times New Roman" panose="02020603050405020304" pitchFamily="18" charset="0"/>
              </a:rPr>
              <a:t>риск существует независимо от того, осознают его наличие или нет;</a:t>
            </a:r>
          </a:p>
          <a:p>
            <a:pPr algn="just">
              <a:lnSpc>
                <a:spcPct val="150000"/>
              </a:lnSpc>
            </a:pPr>
            <a:r>
              <a:rPr lang="ru-RU" sz="2200" b="1" i="1" dirty="0">
                <a:solidFill>
                  <a:srgbClr val="C00000"/>
                </a:solidFill>
                <a:latin typeface="Times New Roman" panose="02020603050405020304" pitchFamily="18" charset="0"/>
                <a:ea typeface="Times New Roman" panose="02020603050405020304" pitchFamily="18" charset="0"/>
              </a:rPr>
              <a:t>отражает реально существующие явления, процессы, стороны жизни</a:t>
            </a:r>
          </a:p>
          <a:p>
            <a:pPr algn="just">
              <a:lnSpc>
                <a:spcPct val="150000"/>
              </a:lnSpc>
            </a:pPr>
            <a:r>
              <a:rPr lang="ru-RU" sz="2600" b="1" dirty="0" smtClean="0">
                <a:solidFill>
                  <a:srgbClr val="002060"/>
                </a:solidFill>
                <a:latin typeface="Times New Roman" panose="02020603050405020304" pitchFamily="18" charset="0"/>
                <a:ea typeface="Times New Roman" panose="02020603050405020304" pitchFamily="18" charset="0"/>
              </a:rPr>
              <a:t>2. Субъективная</a:t>
            </a:r>
          </a:p>
          <a:p>
            <a:pPr algn="just">
              <a:lnSpc>
                <a:spcPct val="150000"/>
              </a:lnSpc>
            </a:pPr>
            <a:r>
              <a:rPr lang="ru-RU" sz="2200" b="1" i="1" dirty="0">
                <a:solidFill>
                  <a:srgbClr val="C00000"/>
                </a:solidFill>
                <a:latin typeface="Times New Roman" panose="02020603050405020304" pitchFamily="18" charset="0"/>
                <a:ea typeface="Times New Roman" panose="02020603050405020304" pitchFamily="18" charset="0"/>
              </a:rPr>
              <a:t>Субъективная сторона риска проявляется в: </a:t>
            </a:r>
            <a:endParaRPr lang="ru-RU" sz="2200" b="1" i="1" dirty="0" smtClean="0">
              <a:solidFill>
                <a:srgbClr val="C00000"/>
              </a:solidFill>
              <a:latin typeface="Times New Roman" panose="02020603050405020304" pitchFamily="18" charset="0"/>
              <a:ea typeface="Times New Roman" panose="02020603050405020304" pitchFamily="18" charset="0"/>
            </a:endParaRPr>
          </a:p>
          <a:p>
            <a:pPr algn="just">
              <a:lnSpc>
                <a:spcPct val="150000"/>
              </a:lnSpc>
            </a:pPr>
            <a:r>
              <a:rPr lang="ru-RU" sz="2200" b="1" i="1" dirty="0" smtClean="0">
                <a:solidFill>
                  <a:srgbClr val="C00000"/>
                </a:solidFill>
                <a:latin typeface="Times New Roman" panose="02020603050405020304" pitchFamily="18" charset="0"/>
                <a:ea typeface="Times New Roman" panose="02020603050405020304" pitchFamily="18" charset="0"/>
              </a:rPr>
              <a:t>различном </a:t>
            </a:r>
            <a:r>
              <a:rPr lang="ru-RU" sz="2200" b="1" i="1" dirty="0">
                <a:solidFill>
                  <a:srgbClr val="C00000"/>
                </a:solidFill>
                <a:latin typeface="Times New Roman" panose="02020603050405020304" pitchFamily="18" charset="0"/>
                <a:ea typeface="Times New Roman" panose="02020603050405020304" pitchFamily="18" charset="0"/>
              </a:rPr>
              <a:t>восприятии одой и той же величины экономического </a:t>
            </a:r>
            <a:r>
              <a:rPr lang="ru-RU" sz="2200" b="1" i="1" dirty="0" smtClean="0">
                <a:solidFill>
                  <a:srgbClr val="C00000"/>
                </a:solidFill>
                <a:latin typeface="Times New Roman" panose="02020603050405020304" pitchFamily="18" charset="0"/>
                <a:ea typeface="Times New Roman" panose="02020603050405020304" pitchFamily="18" charset="0"/>
              </a:rPr>
              <a:t>риска;</a:t>
            </a:r>
          </a:p>
          <a:p>
            <a:pPr algn="just">
              <a:lnSpc>
                <a:spcPct val="150000"/>
              </a:lnSpc>
            </a:pPr>
            <a:r>
              <a:rPr lang="ru-RU" sz="2200" b="1" i="1" dirty="0">
                <a:solidFill>
                  <a:srgbClr val="C00000"/>
                </a:solidFill>
                <a:latin typeface="Times New Roman" panose="02020603050405020304" pitchFamily="18" charset="0"/>
                <a:ea typeface="Times New Roman" panose="02020603050405020304" pitchFamily="18" charset="0"/>
              </a:rPr>
              <a:t>в</a:t>
            </a:r>
            <a:r>
              <a:rPr lang="ru-RU" sz="2200" b="1" i="1" dirty="0" smtClean="0">
                <a:solidFill>
                  <a:srgbClr val="C00000"/>
                </a:solidFill>
                <a:latin typeface="Times New Roman" panose="02020603050405020304" pitchFamily="18" charset="0"/>
                <a:ea typeface="Times New Roman" panose="02020603050405020304" pitchFamily="18" charset="0"/>
              </a:rPr>
              <a:t>ыборе альтернатив вероятного исхода</a:t>
            </a:r>
            <a:endParaRPr lang="ru-RU" sz="2200" b="1"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pPr>
            <a:endParaRPr lang="ru-RU" sz="2600" b="1" dirty="0" smtClean="0">
              <a:solidFill>
                <a:srgbClr val="00206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41994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66255" y="0"/>
            <a:ext cx="11831782" cy="8079135"/>
          </a:xfrm>
          <a:prstGeom prst="rect">
            <a:avLst/>
          </a:prstGeom>
        </p:spPr>
        <p:txBody>
          <a:bodyPr wrap="square">
            <a:spAutoFit/>
          </a:bodyPr>
          <a:lstStyle/>
          <a:p>
            <a:pPr algn="ctr">
              <a:lnSpc>
                <a:spcPct val="150000"/>
              </a:lnSpc>
              <a:spcAft>
                <a:spcPts val="0"/>
              </a:spcAft>
            </a:pPr>
            <a:r>
              <a:rPr lang="en-US" sz="3600" b="1" dirty="0" smtClean="0">
                <a:solidFill>
                  <a:srgbClr val="C00000"/>
                </a:solidFill>
                <a:latin typeface="Times New Roman" panose="02020603050405020304" pitchFamily="18" charset="0"/>
                <a:ea typeface="Times New Roman" panose="02020603050405020304" pitchFamily="18" charset="0"/>
              </a:rPr>
              <a:t>2</a:t>
            </a:r>
            <a:r>
              <a:rPr lang="ru-RU" sz="3600" b="1" dirty="0" smtClean="0">
                <a:solidFill>
                  <a:srgbClr val="C00000"/>
                </a:solidFill>
                <a:latin typeface="Times New Roman" panose="02020603050405020304" pitchFamily="18" charset="0"/>
                <a:ea typeface="Times New Roman" panose="02020603050405020304" pitchFamily="18" charset="0"/>
              </a:rPr>
              <a:t>. Система рисков и их классификация</a:t>
            </a:r>
            <a:endParaRPr lang="ru-RU" sz="1000" b="1" dirty="0" smtClean="0">
              <a:solidFill>
                <a:srgbClr val="C0000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dirty="0">
                <a:solidFill>
                  <a:srgbClr val="002060"/>
                </a:solidFill>
                <a:latin typeface="Times New Roman" panose="02020603050405020304" pitchFamily="18" charset="0"/>
                <a:ea typeface="Times New Roman" panose="02020603050405020304" pitchFamily="18" charset="0"/>
              </a:rPr>
              <a:t>К</a:t>
            </a:r>
            <a:r>
              <a:rPr lang="ru-RU" sz="1600" b="1" dirty="0">
                <a:solidFill>
                  <a:srgbClr val="002060"/>
                </a:solidFill>
                <a:latin typeface="Times New Roman" panose="02020603050405020304" pitchFamily="18" charset="0"/>
                <a:ea typeface="Times New Roman" panose="02020603050405020304" pitchFamily="18" charset="0"/>
              </a:rPr>
              <a:t> природно-естественным </a:t>
            </a:r>
            <a:r>
              <a:rPr lang="ru-RU" sz="1600" dirty="0">
                <a:solidFill>
                  <a:srgbClr val="002060"/>
                </a:solidFill>
                <a:latin typeface="Times New Roman" panose="02020603050405020304" pitchFamily="18" charset="0"/>
                <a:ea typeface="Times New Roman" panose="02020603050405020304" pitchFamily="18" charset="0"/>
              </a:rPr>
              <a:t>относятся риски, связанные с проявлением стихийных сил природы: землетрясение, наводнение, буря, пожар, эпидемия и т. п</a:t>
            </a:r>
            <a:r>
              <a:rPr lang="ru-RU" sz="1600" dirty="0" smtClean="0">
                <a:solidFill>
                  <a:srgbClr val="002060"/>
                </a:solidFill>
                <a:latin typeface="Times New Roman" panose="02020603050405020304" pitchFamily="18" charset="0"/>
                <a:ea typeface="Times New Roman" panose="02020603050405020304" pitchFamily="18" charset="0"/>
              </a:rPr>
              <a:t>.</a:t>
            </a:r>
            <a:endParaRPr lang="ru-RU" sz="1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Экологические риски </a:t>
            </a:r>
            <a:r>
              <a:rPr lang="ru-RU" sz="1600" dirty="0">
                <a:solidFill>
                  <a:srgbClr val="002060"/>
                </a:solidFill>
                <a:latin typeface="Times New Roman" panose="02020603050405020304" pitchFamily="18" charset="0"/>
                <a:ea typeface="Times New Roman" panose="02020603050405020304" pitchFamily="18" charset="0"/>
              </a:rPr>
              <a:t>– это риски, связанные с загрязнением окружающей среды. Под </a:t>
            </a:r>
            <a:r>
              <a:rPr lang="ru-RU" sz="1600" b="1" dirty="0">
                <a:solidFill>
                  <a:srgbClr val="002060"/>
                </a:solidFill>
                <a:latin typeface="Times New Roman" panose="02020603050405020304" pitchFamily="18" charset="0"/>
                <a:ea typeface="Times New Roman" panose="02020603050405020304" pitchFamily="18" charset="0"/>
              </a:rPr>
              <a:t>экологическим риском </a:t>
            </a:r>
            <a:r>
              <a:rPr lang="ru-RU" sz="1600" dirty="0">
                <a:solidFill>
                  <a:srgbClr val="002060"/>
                </a:solidFill>
                <a:latin typeface="Times New Roman" panose="02020603050405020304" pitchFamily="18" charset="0"/>
                <a:ea typeface="Times New Roman" panose="02020603050405020304" pitchFamily="18" charset="0"/>
              </a:rPr>
              <a:t>понимается вероятность наступления гражданской ответственности за нанесение ущерба окружающей среде, а также жизни и здоровью третьих лиц</a:t>
            </a:r>
            <a:r>
              <a:rPr lang="ru-RU" sz="1600" dirty="0" smtClean="0">
                <a:solidFill>
                  <a:srgbClr val="002060"/>
                </a:solidFill>
                <a:latin typeface="Times New Roman" panose="02020603050405020304" pitchFamily="18" charset="0"/>
                <a:ea typeface="Times New Roman" panose="02020603050405020304" pitchFamily="18" charset="0"/>
              </a:rPr>
              <a:t>.</a:t>
            </a:r>
            <a:endParaRPr lang="ru-RU" sz="1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Политические риски </a:t>
            </a:r>
            <a:r>
              <a:rPr lang="ru-RU" sz="1600" dirty="0">
                <a:solidFill>
                  <a:srgbClr val="002060"/>
                </a:solidFill>
                <a:latin typeface="Times New Roman" panose="02020603050405020304" pitchFamily="18" charset="0"/>
                <a:ea typeface="Times New Roman" panose="02020603050405020304" pitchFamily="18" charset="0"/>
              </a:rPr>
              <a:t>связаны с политической ситуацией в стране и деятельностью государства. Политические риски возникают при нарушении условий производственно-торгового процесса по причинам, непосредственно не зависящим от хозяйствующего субъекта. </a:t>
            </a:r>
            <a:endParaRPr lang="ru-RU" sz="1000"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Транспортные риски </a:t>
            </a:r>
            <a:r>
              <a:rPr lang="ru-RU" sz="1600" dirty="0">
                <a:solidFill>
                  <a:srgbClr val="002060"/>
                </a:solidFill>
                <a:latin typeface="Times New Roman" panose="02020603050405020304" pitchFamily="18" charset="0"/>
                <a:ea typeface="Times New Roman" panose="02020603050405020304" pitchFamily="18" charset="0"/>
              </a:rPr>
              <a:t>– это риски, связанные с перевозками грузов транспортом: автомобильным, морским, речным, железнодорожным, самолетами и т. д</a:t>
            </a:r>
            <a:r>
              <a:rPr lang="ru-RU" sz="1600" dirty="0" smtClean="0">
                <a:solidFill>
                  <a:srgbClr val="002060"/>
                </a:solidFill>
                <a:latin typeface="Times New Roman" panose="02020603050405020304" pitchFamily="18" charset="0"/>
                <a:ea typeface="Times New Roman" panose="02020603050405020304" pitchFamily="18" charset="0"/>
              </a:rPr>
              <a:t>.</a:t>
            </a:r>
            <a:endParaRPr lang="ru-RU" sz="1000"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Коммерческие риски </a:t>
            </a:r>
            <a:r>
              <a:rPr lang="ru-RU" sz="1600" dirty="0">
                <a:solidFill>
                  <a:srgbClr val="002060"/>
                </a:solidFill>
                <a:latin typeface="Times New Roman" panose="02020603050405020304" pitchFamily="18" charset="0"/>
                <a:ea typeface="Times New Roman" panose="02020603050405020304" pitchFamily="18" charset="0"/>
              </a:rPr>
              <a:t>представляют собой опасность потерь в процессе финансово-хозяйственной деятельности. Они означают неопределенность результата от данной коммерческой сделки.</a:t>
            </a:r>
          </a:p>
          <a:p>
            <a:pPr algn="just">
              <a:lnSpc>
                <a:spcPct val="150000"/>
              </a:lnSpc>
            </a:pPr>
            <a:r>
              <a:rPr lang="ru-RU" sz="1600" b="1" i="1" dirty="0">
                <a:solidFill>
                  <a:srgbClr val="002060"/>
                </a:solidFill>
                <a:latin typeface="Times New Roman" panose="02020603050405020304" pitchFamily="18" charset="0"/>
                <a:cs typeface="Times New Roman" panose="02020603050405020304" pitchFamily="18" charset="0"/>
              </a:rPr>
              <a:t>Имущественные риски</a:t>
            </a:r>
            <a:r>
              <a:rPr lang="ru-RU" sz="1600" dirty="0">
                <a:solidFill>
                  <a:srgbClr val="002060"/>
                </a:solidFill>
                <a:latin typeface="Times New Roman" panose="02020603050405020304" pitchFamily="18" charset="0"/>
                <a:cs typeface="Times New Roman" panose="02020603050405020304" pitchFamily="18" charset="0"/>
              </a:rPr>
              <a:t> – это риски, связанные  с вероятностью потерь имущества  гражданина/предпринимателя  по причине  кражи, диверсии, халатности, перенапряжения технической и технологической систем и т. п</a:t>
            </a:r>
            <a:r>
              <a:rPr lang="ru-RU" sz="1600" dirty="0" smtClean="0">
                <a:solidFill>
                  <a:srgbClr val="002060"/>
                </a:solidFill>
                <a:latin typeface="Times New Roman" panose="02020603050405020304" pitchFamily="18" charset="0"/>
                <a:cs typeface="Times New Roman" panose="02020603050405020304" pitchFamily="18" charset="0"/>
              </a:rPr>
              <a:t>.</a:t>
            </a:r>
            <a:endParaRPr lang="ru-RU" sz="1600" b="1" i="1"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i="1" dirty="0">
                <a:solidFill>
                  <a:srgbClr val="002060"/>
                </a:solidFill>
                <a:latin typeface="Times New Roman" panose="02020603050405020304" pitchFamily="18" charset="0"/>
                <a:cs typeface="Times New Roman" panose="02020603050405020304" pitchFamily="18" charset="0"/>
              </a:rPr>
              <a:t>Производственные риски</a:t>
            </a:r>
            <a:r>
              <a:rPr lang="ru-RU" sz="1600" dirty="0">
                <a:solidFill>
                  <a:srgbClr val="002060"/>
                </a:solidFill>
                <a:latin typeface="Times New Roman" panose="02020603050405020304" pitchFamily="18" charset="0"/>
                <a:cs typeface="Times New Roman" panose="02020603050405020304" pitchFamily="18" charset="0"/>
              </a:rPr>
              <a:t> – это риски, связанные с убытком от остановки производства  вследствие воздействия различных факторов и, прежде всего,  с гибелью или повреждением основных и оборотных фондов (оборудование, сырье, транспорт и т. п.), а также риски, связанные  с внедрением в производство новой техники и технологии.</a:t>
            </a: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0091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0838" y="0"/>
            <a:ext cx="11804072" cy="8725466"/>
          </a:xfrm>
          <a:prstGeom prst="rect">
            <a:avLst/>
          </a:prstGeom>
        </p:spPr>
        <p:txBody>
          <a:bodyPr wrap="square">
            <a:spAutoFit/>
          </a:bodyPr>
          <a:lstStyle/>
          <a:p>
            <a:pPr algn="just">
              <a:lnSpc>
                <a:spcPct val="150000"/>
              </a:lnSpc>
            </a:pPr>
            <a:r>
              <a:rPr lang="ru-RU" sz="1600" b="1" dirty="0" smtClean="0">
                <a:solidFill>
                  <a:srgbClr val="002060"/>
                </a:solidFill>
                <a:latin typeface="Times New Roman" panose="02020603050405020304" pitchFamily="18" charset="0"/>
                <a:cs typeface="Times New Roman" panose="02020603050405020304" pitchFamily="18" charset="0"/>
              </a:rPr>
              <a:t>Техническими </a:t>
            </a:r>
            <a:r>
              <a:rPr lang="ru-RU" sz="1600" b="1" dirty="0">
                <a:solidFill>
                  <a:srgbClr val="002060"/>
                </a:solidFill>
                <a:latin typeface="Times New Roman" panose="02020603050405020304" pitchFamily="18" charset="0"/>
                <a:cs typeface="Times New Roman" panose="02020603050405020304" pitchFamily="18" charset="0"/>
              </a:rPr>
              <a:t>рисками</a:t>
            </a:r>
            <a:r>
              <a:rPr lang="ru-RU" sz="1600" dirty="0">
                <a:solidFill>
                  <a:srgbClr val="002060"/>
                </a:solidFill>
                <a:latin typeface="Times New Roman" panose="02020603050405020304" pitchFamily="18" charset="0"/>
                <a:cs typeface="Times New Roman" panose="02020603050405020304" pitchFamily="18" charset="0"/>
              </a:rPr>
              <a:t> сопровождается процесс нового строительства и последующей эксплуатации построенных объектов. Технические  риски могут быть составной частью промышленных,  предпринимательских и инвестиционных рисков. </a:t>
            </a: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smtClean="0">
                <a:solidFill>
                  <a:srgbClr val="002060"/>
                </a:solidFill>
                <a:latin typeface="Times New Roman" panose="02020603050405020304" pitchFamily="18" charset="0"/>
                <a:cs typeface="Times New Roman" panose="02020603050405020304" pitchFamily="18" charset="0"/>
              </a:rPr>
              <a:t>Технические </a:t>
            </a:r>
            <a:r>
              <a:rPr lang="ru-RU" sz="1600" b="1" dirty="0">
                <a:solidFill>
                  <a:srgbClr val="002060"/>
                </a:solidFill>
                <a:latin typeface="Times New Roman" panose="02020603050405020304" pitchFamily="18" charset="0"/>
                <a:cs typeface="Times New Roman" panose="02020603050405020304" pitchFamily="18" charset="0"/>
              </a:rPr>
              <a:t>риски </a:t>
            </a:r>
            <a:r>
              <a:rPr lang="ru-RU" sz="1600" dirty="0">
                <a:solidFill>
                  <a:srgbClr val="002060"/>
                </a:solidFill>
                <a:latin typeface="Times New Roman" panose="02020603050405020304" pitchFamily="18" charset="0"/>
                <a:cs typeface="Times New Roman" panose="02020603050405020304" pitchFamily="18" charset="0"/>
              </a:rPr>
              <a:t>подразделяются на строительно-монтажные и эксплуатационные. К строительно-монтажным относятся следующие риски: </a:t>
            </a:r>
          </a:p>
          <a:p>
            <a:pPr algn="just">
              <a:lnSpc>
                <a:spcPct val="150000"/>
              </a:lnSpc>
            </a:pPr>
            <a:r>
              <a:rPr lang="ru-RU" sz="1600" dirty="0" smtClean="0">
                <a:solidFill>
                  <a:srgbClr val="002060"/>
                </a:solidFill>
                <a:latin typeface="Times New Roman" panose="02020603050405020304" pitchFamily="18" charset="0"/>
                <a:cs typeface="Times New Roman" panose="02020603050405020304" pitchFamily="18" charset="0"/>
              </a:rPr>
              <a:t>утраты </a:t>
            </a:r>
            <a:r>
              <a:rPr lang="ru-RU" sz="1600" dirty="0">
                <a:solidFill>
                  <a:srgbClr val="002060"/>
                </a:solidFill>
                <a:latin typeface="Times New Roman" panose="02020603050405020304" pitchFamily="18" charset="0"/>
                <a:cs typeface="Times New Roman" panose="02020603050405020304" pitchFamily="18" charset="0"/>
              </a:rPr>
              <a:t>или повреждения строительных материалов и оборудования в результате стихийных бедствий, взрыва, пожара, террористических актов, действий злоумышленников и других неблагоприятных событий; </a:t>
            </a:r>
          </a:p>
          <a:p>
            <a:pPr algn="just">
              <a:lnSpc>
                <a:spcPct val="150000"/>
              </a:lnSpc>
            </a:pPr>
            <a:r>
              <a:rPr lang="ru-RU" sz="1600" dirty="0" smtClean="0">
                <a:solidFill>
                  <a:srgbClr val="002060"/>
                </a:solidFill>
                <a:latin typeface="Times New Roman" panose="02020603050405020304" pitchFamily="18" charset="0"/>
                <a:cs typeface="Times New Roman" panose="02020603050405020304" pitchFamily="18" charset="0"/>
              </a:rPr>
              <a:t>нарушения </a:t>
            </a:r>
            <a:r>
              <a:rPr lang="ru-RU" sz="1600" dirty="0">
                <a:solidFill>
                  <a:srgbClr val="002060"/>
                </a:solidFill>
                <a:latin typeface="Times New Roman" panose="02020603050405020304" pitchFamily="18" charset="0"/>
                <a:cs typeface="Times New Roman" panose="02020603050405020304" pitchFamily="18" charset="0"/>
              </a:rPr>
              <a:t>функционирования объекта по причине ошибок проектирования и монтажа; </a:t>
            </a:r>
          </a:p>
          <a:p>
            <a:pPr algn="just">
              <a:lnSpc>
                <a:spcPct val="150000"/>
              </a:lnSpc>
            </a:pPr>
            <a:r>
              <a:rPr lang="ru-RU" sz="1600" dirty="0" smtClean="0">
                <a:solidFill>
                  <a:srgbClr val="002060"/>
                </a:solidFill>
                <a:latin typeface="Times New Roman" panose="02020603050405020304" pitchFamily="18" charset="0"/>
                <a:cs typeface="Times New Roman" panose="02020603050405020304" pitchFamily="18" charset="0"/>
              </a:rPr>
              <a:t>нанесения </a:t>
            </a:r>
            <a:r>
              <a:rPr lang="ru-RU" sz="1600" dirty="0">
                <a:solidFill>
                  <a:srgbClr val="002060"/>
                </a:solidFill>
                <a:latin typeface="Times New Roman" panose="02020603050405020304" pitchFamily="18" charset="0"/>
                <a:cs typeface="Times New Roman" panose="02020603050405020304" pitchFamily="18" charset="0"/>
              </a:rPr>
              <a:t>физического ущерба персоналу, занятому на строительстве объекта. </a:t>
            </a:r>
            <a:endParaRPr lang="ru-RU" sz="1600" dirty="0" smtClean="0">
              <a:solidFill>
                <a:srgbClr val="002060"/>
              </a:solidFill>
              <a:latin typeface="Times New Roman" panose="02020603050405020304" pitchFamily="18" charset="0"/>
              <a:cs typeface="Times New Roman" panose="02020603050405020304" pitchFamily="18" charset="0"/>
            </a:endParaRPr>
          </a:p>
          <a:p>
            <a:pPr>
              <a:lnSpc>
                <a:spcPct val="150000"/>
              </a:lnSpc>
            </a:pPr>
            <a:r>
              <a:rPr lang="ru-RU" sz="1600" dirty="0">
                <a:solidFill>
                  <a:srgbClr val="002060"/>
                </a:solidFill>
                <a:latin typeface="Times New Roman" panose="02020603050405020304" pitchFamily="18" charset="0"/>
                <a:cs typeface="Times New Roman" panose="02020603050405020304" pitchFamily="18" charset="0"/>
              </a:rPr>
              <a:t>Под </a:t>
            </a:r>
            <a:r>
              <a:rPr lang="ru-RU" sz="1600" b="1" dirty="0">
                <a:solidFill>
                  <a:srgbClr val="002060"/>
                </a:solidFill>
                <a:latin typeface="Times New Roman" panose="02020603050405020304" pitchFamily="18" charset="0"/>
                <a:cs typeface="Times New Roman" panose="02020603050405020304" pitchFamily="18" charset="0"/>
              </a:rPr>
              <a:t>промышленными рисками </a:t>
            </a:r>
            <a:r>
              <a:rPr lang="ru-RU" sz="1600" dirty="0">
                <a:solidFill>
                  <a:srgbClr val="002060"/>
                </a:solidFill>
                <a:latin typeface="Times New Roman" panose="02020603050405020304" pitchFamily="18" charset="0"/>
                <a:cs typeface="Times New Roman" panose="02020603050405020304" pitchFamily="18" charset="0"/>
              </a:rPr>
              <a:t>понимается опасность:</a:t>
            </a:r>
          </a:p>
          <a:p>
            <a:pPr marL="285750" indent="-285750">
              <a:lnSpc>
                <a:spcPct val="150000"/>
              </a:lnSpc>
              <a:buFont typeface="Arial" panose="020B0604020202020204" pitchFamily="34" charset="0"/>
              <a:buChar char="•"/>
            </a:pPr>
            <a:r>
              <a:rPr lang="ru-RU" sz="1600" dirty="0">
                <a:solidFill>
                  <a:srgbClr val="002060"/>
                </a:solidFill>
                <a:latin typeface="Times New Roman" panose="02020603050405020304" pitchFamily="18" charset="0"/>
                <a:cs typeface="Times New Roman" panose="02020603050405020304" pitchFamily="18" charset="0"/>
              </a:rPr>
              <a:t>нанесения ущерба организации и третьим лицам в результате нарушения нормального хода производственного процесса;</a:t>
            </a:r>
          </a:p>
          <a:p>
            <a:pPr marL="285750" indent="-285750" algn="just">
              <a:lnSpc>
                <a:spcPct val="150000"/>
              </a:lnSpc>
              <a:buFont typeface="Arial" panose="020B0604020202020204" pitchFamily="34" charset="0"/>
              <a:buChar char="•"/>
            </a:pPr>
            <a:r>
              <a:rPr lang="ru-RU" sz="1600" dirty="0">
                <a:solidFill>
                  <a:srgbClr val="002060"/>
                </a:solidFill>
                <a:latin typeface="Times New Roman" panose="02020603050405020304" pitchFamily="18" charset="0"/>
                <a:cs typeface="Times New Roman" panose="02020603050405020304" pitchFamily="18" charset="0"/>
              </a:rPr>
              <a:t>повреждения или утери производственного оборудования и транспортных средств, разрушение зданий и сооружений вследствие влияния внешних факторов в виде стихии либо преднамеренных действий злоумышленников. </a:t>
            </a: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Торговые риски </a:t>
            </a:r>
            <a:r>
              <a:rPr lang="ru-RU" sz="1600" dirty="0">
                <a:solidFill>
                  <a:srgbClr val="002060"/>
                </a:solidFill>
                <a:latin typeface="Times New Roman" panose="02020603050405020304" pitchFamily="18" charset="0"/>
                <a:cs typeface="Times New Roman" panose="02020603050405020304" pitchFamily="18" charset="0"/>
              </a:rPr>
              <a:t>представляют собой риски, связанные с убытком по причине задержки платежей, отказа от платежа в период транспортировки товара, </a:t>
            </a:r>
            <a:r>
              <a:rPr lang="ru-RU" sz="1600" dirty="0" err="1">
                <a:solidFill>
                  <a:srgbClr val="002060"/>
                </a:solidFill>
                <a:latin typeface="Times New Roman" panose="02020603050405020304" pitchFamily="18" charset="0"/>
                <a:cs typeface="Times New Roman" panose="02020603050405020304" pitchFamily="18" charset="0"/>
              </a:rPr>
              <a:t>непоставки</a:t>
            </a:r>
            <a:r>
              <a:rPr lang="ru-RU" sz="1600" dirty="0">
                <a:solidFill>
                  <a:srgbClr val="002060"/>
                </a:solidFill>
                <a:latin typeface="Times New Roman" panose="02020603050405020304" pitchFamily="18" charset="0"/>
                <a:cs typeface="Times New Roman" panose="02020603050405020304" pitchFamily="18" charset="0"/>
              </a:rPr>
              <a:t> товара и т. п</a:t>
            </a:r>
            <a:r>
              <a:rPr lang="ru-RU" sz="1600" dirty="0" smtClean="0">
                <a:solidFill>
                  <a:srgbClr val="002060"/>
                </a:solidFill>
                <a:latin typeface="Times New Roman" panose="02020603050405020304" pitchFamily="18" charset="0"/>
                <a:cs typeface="Times New Roman" panose="02020603050405020304" pitchFamily="18" charset="0"/>
              </a:rPr>
              <a:t>.</a:t>
            </a: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Предпринимательские  риски </a:t>
            </a:r>
            <a:r>
              <a:rPr lang="ru-RU" sz="1600" dirty="0">
                <a:solidFill>
                  <a:srgbClr val="002060"/>
                </a:solidFill>
                <a:latin typeface="Times New Roman" panose="02020603050405020304" pitchFamily="18" charset="0"/>
                <a:cs typeface="Times New Roman" panose="02020603050405020304" pitchFamily="18" charset="0"/>
              </a:rPr>
              <a:t>классифицируются на внутренние и внешние. Внешние связаны с нанесением убытков и неполучением  предпринимателем ожидаемой прибыли вследствие нарушения своих обязательств контрагентами предпринимателя или по другим не зависящим от него обстоятельствам. Внутренние зависят от способности предпринимателя организовать производство и сбыт продукции. </a:t>
            </a:r>
          </a:p>
          <a:p>
            <a:pPr algn="just">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nSpc>
                <a:spcPct val="150000"/>
              </a:lnSpc>
            </a:pPr>
            <a:endParaRPr lang="ru-RU" sz="1600" dirty="0" smtClean="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smtClean="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r>
            <a:br>
              <a:rPr kumimoji="0" lang="ru-RU" altLang="ru-RU" sz="1800" b="0" i="0" u="none" strike="noStrike" cap="none" normalizeH="0" baseline="0" dirty="0" smtClean="0">
                <a:ln>
                  <a:noFill/>
                </a:ln>
                <a:solidFill>
                  <a:schemeClr val="tx1"/>
                </a:solidFill>
                <a:effectLst/>
                <a:latin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6256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92</TotalTime>
  <Words>2382</Words>
  <Application>Microsoft Office PowerPoint</Application>
  <PresentationFormat>Широкоэкранный</PresentationFormat>
  <Paragraphs>154</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Calibri</vt:lpstr>
      <vt:lpstr>Calibri Light</vt:lpstr>
      <vt:lpstr>Times New Roman</vt:lpstr>
      <vt:lpstr>Wingdings</vt:lpstr>
      <vt:lpstr>Тема Office</vt:lpstr>
      <vt:lpstr>Риски: понятие и классификаций</vt:lpstr>
      <vt:lpstr>План лекции:</vt:lpstr>
      <vt:lpstr>1. Категории «риск» и «неопределенность»: понятие и сущность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Теоретические основы исследования рисков: классические и современные аспекты</dc:title>
  <dc:creator>maxstatbar</dc:creator>
  <cp:lastModifiedBy>maxstatbar</cp:lastModifiedBy>
  <cp:revision>11</cp:revision>
  <dcterms:created xsi:type="dcterms:W3CDTF">2020-02-12T09:23:04Z</dcterms:created>
  <dcterms:modified xsi:type="dcterms:W3CDTF">2020-02-12T11:09:03Z</dcterms:modified>
</cp:coreProperties>
</file>